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charts/style2.xml" ContentType="application/vnd.ms-office.chartstyle+xml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13" r:id="rId2"/>
    <p:sldId id="316" r:id="rId3"/>
    <p:sldId id="314" r:id="rId4"/>
    <p:sldId id="311" r:id="rId5"/>
    <p:sldId id="303" r:id="rId6"/>
    <p:sldId id="304" r:id="rId7"/>
    <p:sldId id="271" r:id="rId8"/>
    <p:sldId id="319" r:id="rId9"/>
    <p:sldId id="318" r:id="rId10"/>
    <p:sldId id="320" r:id="rId11"/>
    <p:sldId id="32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ECE9"/>
    <a:srgbClr val="E1ECE9"/>
    <a:srgbClr val="E3EBED"/>
    <a:srgbClr val="3C6E85"/>
    <a:srgbClr val="E3EDEB"/>
    <a:srgbClr val="B8BEBC"/>
    <a:srgbClr val="EC1212"/>
    <a:srgbClr val="204D56"/>
    <a:srgbClr val="203962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11" autoAdjust="0"/>
    <p:restoredTop sz="94698" autoAdjust="0"/>
  </p:normalViewPr>
  <p:slideViewPr>
    <p:cSldViewPr snapToGrid="0">
      <p:cViewPr varScale="1">
        <p:scale>
          <a:sx n="98" d="100"/>
          <a:sy n="98" d="100"/>
        </p:scale>
        <p:origin x="-576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082" y="3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tx1"/>
                </a:solidFill>
                <a:latin typeface="Bahnschrift Light SemiCondensed" panose="020B0502040204020203" pitchFamily="34" charset="0"/>
              </a:rPr>
              <a:t>Сферы утечек </a:t>
            </a:r>
            <a:r>
              <a:rPr lang="ru-RU" sz="2000" dirty="0" smtClean="0">
                <a:solidFill>
                  <a:schemeClr val="tx1"/>
                </a:solidFill>
                <a:latin typeface="Bahnschrift Light SemiCondensed" panose="020B0502040204020203" pitchFamily="34" charset="0"/>
              </a:rPr>
              <a:t>ПДн </a:t>
            </a:r>
            <a:r>
              <a:rPr lang="ru-RU" sz="2000" dirty="0">
                <a:solidFill>
                  <a:schemeClr val="tx1"/>
                </a:solidFill>
                <a:latin typeface="Bahnschrift Light SemiCondensed" panose="020B0502040204020203" pitchFamily="34" charset="0"/>
              </a:rPr>
              <a:t>в России</a:t>
            </a:r>
          </a:p>
        </c:rich>
      </c:tx>
      <c:layout/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Сферы утечек ПДН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FA4-4B1F-8999-417F68338AA4}"/>
              </c:ext>
            </c:extLst>
          </c:dPt>
          <c:dPt>
            <c:idx val="1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FA4-4B1F-8999-417F68338AA4}"/>
              </c:ext>
            </c:extLst>
          </c:dPt>
          <c:dPt>
            <c:idx val="2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FA4-4B1F-8999-417F68338AA4}"/>
              </c:ext>
            </c:extLst>
          </c:dPt>
          <c:dPt>
            <c:idx val="3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FA4-4B1F-8999-417F68338AA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4"/>
                <c:pt idx="0">
                  <c:v>Электронные продажи</c:v>
                </c:pt>
                <c:pt idx="1">
                  <c:v>Крупные корпорации</c:v>
                </c:pt>
                <c:pt idx="2">
                  <c:v>Развлекательный сегмент</c:v>
                </c:pt>
                <c:pt idx="3">
                  <c:v>Другие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46</c:v>
                </c:pt>
                <c:pt idx="1">
                  <c:v>16</c:v>
                </c:pt>
                <c:pt idx="2">
                  <c:v>10</c:v>
                </c:pt>
                <c:pt idx="3">
                  <c:v>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C7C-4E9E-8066-CE1423D16482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987049690749785"/>
          <c:y val="0.25113501734318117"/>
          <c:w val="0.37782351075934067"/>
          <c:h val="0.56991751334413465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Bahnschrift Light SemiCondensed" panose="020B0502040204020203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0" dirty="0">
                <a:solidFill>
                  <a:schemeClr val="tx1"/>
                </a:solidFill>
                <a:latin typeface="Bahnschrift Light SemiCondensed" panose="020B0502040204020203" pitchFamily="34" charset="0"/>
              </a:rPr>
              <a:t>Категории сведений утекших </a:t>
            </a:r>
            <a:r>
              <a:rPr lang="ru-RU" sz="2000" b="0" dirty="0" smtClean="0">
                <a:solidFill>
                  <a:schemeClr val="tx1"/>
                </a:solidFill>
                <a:latin typeface="Bahnschrift Light SemiCondensed" panose="020B0502040204020203" pitchFamily="34" charset="0"/>
              </a:rPr>
              <a:t>ПДн</a:t>
            </a:r>
            <a:r>
              <a:rPr lang="ru-RU" sz="2000" b="0" dirty="0">
                <a:solidFill>
                  <a:schemeClr val="tx1"/>
                </a:solidFill>
                <a:latin typeface="Bahnschrift Light SemiCondensed" panose="020B0502040204020203" pitchFamily="34" charset="0"/>
              </a:rPr>
              <a:t/>
            </a:r>
            <a:br>
              <a:rPr lang="ru-RU" sz="2000" b="0" dirty="0">
                <a:solidFill>
                  <a:schemeClr val="tx1"/>
                </a:solidFill>
                <a:latin typeface="Bahnschrift Light SemiCondensed" panose="020B0502040204020203" pitchFamily="34" charset="0"/>
              </a:rPr>
            </a:br>
            <a:r>
              <a:rPr lang="ru-RU" sz="2000" b="0" dirty="0">
                <a:solidFill>
                  <a:schemeClr val="tx1"/>
                </a:solidFill>
                <a:latin typeface="Bahnschrift Light SemiCondensed" panose="020B0502040204020203" pitchFamily="34" charset="0"/>
              </a:rPr>
              <a:t>Российский граждан</a:t>
            </a:r>
          </a:p>
        </c:rich>
      </c:tx>
      <c:layout>
        <c:manualLayout>
          <c:xMode val="edge"/>
          <c:yMode val="edge"/>
          <c:x val="0.22543972592681738"/>
          <c:y val="4.1862820601182474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3817685333455479"/>
          <c:y val="0.32647713759921754"/>
          <c:w val="0.45740152761528446"/>
          <c:h val="0.47457044314563257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Личные данные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200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B7F-47B4-9A92-A213E0CC626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Абонентские номера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140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B7F-47B4-9A92-A213E0CC626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Электронная почта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B7F-47B4-9A92-A213E0CC626D}"/>
            </c:ext>
          </c:extLst>
        </c:ser>
        <c:dLbls>
          <c:showVal val="1"/>
        </c:dLbls>
        <c:gapWidth val="219"/>
        <c:overlap val="-27"/>
        <c:axId val="185396224"/>
        <c:axId val="186323712"/>
      </c:barChart>
      <c:catAx>
        <c:axId val="18539622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323712"/>
        <c:crosses val="autoZero"/>
        <c:auto val="1"/>
        <c:lblAlgn val="ctr"/>
        <c:lblOffset val="100"/>
      </c:catAx>
      <c:valAx>
        <c:axId val="18632371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5396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845129983438562"/>
          <c:y val="0.3673781115922175"/>
          <c:w val="0.33411890940047878"/>
          <c:h val="0.3440051062452618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Bahnschrift Light SemiCondensed" panose="020B0502040204020203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78C25-4588-40C1-B1FB-61910E4F87E4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CBE008-8599-49E5-AD20-A920157650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0192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CBE008-8599-49E5-AD20-A920157650C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2701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22602-EBEF-451E-A55B-4CCEB0573E74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7AD37-8C10-468E-A426-3B34E95072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3898716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22602-EBEF-451E-A55B-4CCEB0573E74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7AD37-8C10-468E-A426-3B34E95072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022085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22602-EBEF-451E-A55B-4CCEB0573E74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7AD37-8C10-468E-A426-3B34E95072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5290861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1810174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22602-EBEF-451E-A55B-4CCEB0573E74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7AD37-8C10-468E-A426-3B34E95072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556344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22602-EBEF-451E-A55B-4CCEB0573E74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7AD37-8C10-468E-A426-3B34E95072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915086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22602-EBEF-451E-A55B-4CCEB0573E74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7AD37-8C10-468E-A426-3B34E950729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9491380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22602-EBEF-451E-A55B-4CCEB0573E74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7AD37-8C10-468E-A426-3B34E95072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2640698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22602-EBEF-451E-A55B-4CCEB0573E74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7AD37-8C10-468E-A426-3B34E95072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370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22602-EBEF-451E-A55B-4CCEB0573E74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7AD37-8C10-468E-A426-3B34E95072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694503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22602-EBEF-451E-A55B-4CCEB0573E74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7AD37-8C10-468E-A426-3B34E95072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0715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22602-EBEF-451E-A55B-4CCEB0573E74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7AD37-8C10-468E-A426-3B34E95072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325682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22602-EBEF-451E-A55B-4CCEB0573E74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7AD37-8C10-468E-A426-3B34E95072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6092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hart" Target="../charts/chart2.xml"/><Relationship Id="rId7" Type="http://schemas.openxmlformats.org/officeDocument/2006/relationships/image" Target="../media/image1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3D3E859-BFDC-41E4-9BFA-B35712705BAE}"/>
              </a:ext>
            </a:extLst>
          </p:cNvPr>
          <p:cNvSpPr txBox="1"/>
          <p:nvPr/>
        </p:nvSpPr>
        <p:spPr>
          <a:xfrm>
            <a:off x="1700167" y="1337426"/>
            <a:ext cx="9930916" cy="183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7200" b="1" dirty="0" smtClean="0">
                <a:latin typeface="Bahnschrift SemiBold" panose="020B0502040204020203" pitchFamily="34" charset="0"/>
                <a:cs typeface="Arial" panose="020B0604020202020204" pitchFamily="34" charset="0"/>
              </a:rPr>
              <a:t>СМИРНОВ </a:t>
            </a:r>
            <a:endParaRPr lang="ru-RU" sz="7200" b="1" dirty="0">
              <a:latin typeface="Bahnschrift SemiBold" panose="020B0502040204020203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5400" b="1" dirty="0" smtClean="0">
                <a:latin typeface="Bahnschrift SemiBold" panose="020B0502040204020203" pitchFamily="34" charset="0"/>
                <a:cs typeface="Arial" panose="020B0604020202020204" pitchFamily="34" charset="0"/>
              </a:rPr>
              <a:t>Иван Сергеевич</a:t>
            </a:r>
            <a:endParaRPr lang="en-US" sz="5400" dirty="0">
              <a:latin typeface="Bahnschrift SemiBold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F906A6FA-FA81-4817-9C94-8A8A65440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204" y="111939"/>
            <a:ext cx="1510402" cy="87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AC42E26-CA72-A4E9-6E92-6B343427DBFF}"/>
              </a:ext>
            </a:extLst>
          </p:cNvPr>
          <p:cNvSpPr/>
          <p:nvPr/>
        </p:nvSpPr>
        <p:spPr>
          <a:xfrm>
            <a:off x="0" y="341050"/>
            <a:ext cx="12192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spc="100" dirty="0">
                <a:latin typeface="Bahnschrift SemiBold" panose="020B0502040204020203" pitchFamily="34" charset="0"/>
                <a:cs typeface="Arial" panose="020B0604020202020204" pitchFamily="34" charset="0"/>
              </a:rPr>
              <a:t>ГЛАВНОЕ УПРАВЛЕНИЕ МИНИСТЕРСТВА ВНУТРЕННИХ ДЕЛ </a:t>
            </a:r>
          </a:p>
          <a:p>
            <a:pPr algn="ctr"/>
            <a:r>
              <a:rPr lang="ru-RU" sz="2100" spc="100" dirty="0">
                <a:latin typeface="Bahnschrift SemiBold" panose="020B0502040204020203" pitchFamily="34" charset="0"/>
                <a:cs typeface="Arial" panose="020B0604020202020204" pitchFamily="34" charset="0"/>
              </a:rPr>
              <a:t>РОССИЙСКОЙ ФЕДЕРАЦИИ ПО КРАСНОДАРСКОМУ КРАЮ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C202B8C-527F-4BAC-94C3-542ECE339128}"/>
              </a:ext>
            </a:extLst>
          </p:cNvPr>
          <p:cNvSpPr txBox="1"/>
          <p:nvPr/>
        </p:nvSpPr>
        <p:spPr>
          <a:xfrm>
            <a:off x="821094" y="3559692"/>
            <a:ext cx="10452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ru-RU" sz="3000" dirty="0" smtClean="0">
                <a:latin typeface="Bahnschrift Light" panose="020B0502040204020203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Заместитель начальника 1 отдела </a:t>
            </a:r>
            <a:r>
              <a:rPr lang="ru-RU" sz="3000" dirty="0">
                <a:latin typeface="Bahnschrift Light" panose="020B0502040204020203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УБК ГУ МВД России по Краснодарскому краю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4710896"/>
            <a:ext cx="12192000" cy="21471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56727" y="5132999"/>
            <a:ext cx="89398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cap="all" spc="199" dirty="0" err="1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Кибербезопасность</a:t>
            </a:r>
            <a:r>
              <a:rPr lang="ru-RU" sz="2000" cap="all" spc="199" dirty="0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: как распознать мошенников и защитить свои деньги</a:t>
            </a:r>
          </a:p>
        </p:txBody>
      </p:sp>
      <p:sp>
        <p:nvSpPr>
          <p:cNvPr id="11" name="Rectangle: Rounded Corners 73">
            <a:extLst>
              <a:ext uri="{FF2B5EF4-FFF2-40B4-BE49-F238E27FC236}">
                <a16:creationId xmlns:a16="http://schemas.microsoft.com/office/drawing/2014/main" xmlns="" id="{754DCEF5-0AB9-522E-6F27-89AFB6D76A3E}"/>
              </a:ext>
            </a:extLst>
          </p:cNvPr>
          <p:cNvSpPr/>
          <p:nvPr/>
        </p:nvSpPr>
        <p:spPr>
          <a:xfrm flipV="1">
            <a:off x="1843338" y="1055417"/>
            <a:ext cx="8473261" cy="180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63550118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02DB955-A5AC-4D45-958A-596BD064017D}"/>
              </a:ext>
            </a:extLst>
          </p:cNvPr>
          <p:cNvSpPr/>
          <p:nvPr/>
        </p:nvSpPr>
        <p:spPr>
          <a:xfrm>
            <a:off x="314190" y="918210"/>
            <a:ext cx="5669784" cy="1844040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08D58D5-0E8B-4A02-837A-EE7D1569A088}"/>
              </a:ext>
            </a:extLst>
          </p:cNvPr>
          <p:cNvSpPr/>
          <p:nvPr/>
        </p:nvSpPr>
        <p:spPr>
          <a:xfrm>
            <a:off x="708678" y="1361191"/>
            <a:ext cx="107746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 panose="020B0502040204020203" pitchFamily="34" charset="0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 panose="020B0502040204020203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 panose="020B0502040204020203" pitchFamily="34" charset="0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942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Bold" panose="020B0502040204020203" pitchFamily="34" charset="0"/>
                <a:ea typeface="+mn-ea"/>
                <a:cs typeface="+mn-cs"/>
              </a:rPr>
              <a:t>Ответственность за преступления в сфере ITT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567604" y="6377949"/>
            <a:ext cx="624396" cy="480349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AC8E1D8-E69B-460A-A33D-1A44AC56244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05098" y="2456171"/>
            <a:ext cx="2826798" cy="28267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F7F670B-77AB-42FF-9939-6C0A9436BD56}"/>
              </a:ext>
            </a:extLst>
          </p:cNvPr>
          <p:cNvSpPr txBox="1"/>
          <p:nvPr/>
        </p:nvSpPr>
        <p:spPr>
          <a:xfrm>
            <a:off x="314190" y="1361191"/>
            <a:ext cx="842143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Также подписан закон об уголовной ответственности для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«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дропперов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»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(ст. 187 УК РФ), в частности, осуществление неправомерной операции с использованием электронного средства платежа, совершенное лицом, не являющимся стороной договора                                об использовании этого электронного средства платежа, заключенного с оператором по переводу денежных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средств,                  на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срок до шести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лет лишения свободы.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 panose="020B05020402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435243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3D3E859-BFDC-41E4-9BFA-B35712705BAE}"/>
              </a:ext>
            </a:extLst>
          </p:cNvPr>
          <p:cNvSpPr txBox="1"/>
          <p:nvPr/>
        </p:nvSpPr>
        <p:spPr>
          <a:xfrm>
            <a:off x="1700167" y="1337426"/>
            <a:ext cx="9930916" cy="183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7200" b="1" dirty="0" smtClean="0">
                <a:latin typeface="Bahnschrift SemiBold" panose="020B0502040204020203" pitchFamily="34" charset="0"/>
                <a:cs typeface="Arial" panose="020B0604020202020204" pitchFamily="34" charset="0"/>
              </a:rPr>
              <a:t>СМИРНОВ </a:t>
            </a:r>
            <a:endParaRPr lang="ru-RU" sz="7200" b="1" dirty="0">
              <a:latin typeface="Bahnschrift SemiBold" panose="020B0502040204020203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5400" b="1" dirty="0" smtClean="0">
                <a:latin typeface="Bahnschrift SemiBold" panose="020B0502040204020203" pitchFamily="34" charset="0"/>
                <a:cs typeface="Arial" panose="020B0604020202020204" pitchFamily="34" charset="0"/>
              </a:rPr>
              <a:t>Иван Сергеевич</a:t>
            </a:r>
            <a:endParaRPr lang="en-US" sz="5400" dirty="0">
              <a:latin typeface="Bahnschrift SemiBold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Picture background">
            <a:extLst>
              <a:ext uri="{FF2B5EF4-FFF2-40B4-BE49-F238E27FC236}">
                <a16:creationId xmlns:a16="http://schemas.microsoft.com/office/drawing/2014/main" xmlns="" id="{F906A6FA-FA81-4817-9C94-8A8A65440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204" y="111939"/>
            <a:ext cx="1510402" cy="87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0AC42E26-CA72-A4E9-6E92-6B343427DBFF}"/>
              </a:ext>
            </a:extLst>
          </p:cNvPr>
          <p:cNvSpPr/>
          <p:nvPr/>
        </p:nvSpPr>
        <p:spPr>
          <a:xfrm>
            <a:off x="0" y="341050"/>
            <a:ext cx="12192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spc="100" dirty="0">
                <a:latin typeface="Bahnschrift SemiBold" panose="020B0502040204020203" pitchFamily="34" charset="0"/>
                <a:cs typeface="Arial" panose="020B0604020202020204" pitchFamily="34" charset="0"/>
              </a:rPr>
              <a:t>ГЛАВНОЕ УПРАВЛЕНИЕ МИНИСТЕРСТВА ВНУТРЕННИХ ДЕЛ </a:t>
            </a:r>
          </a:p>
          <a:p>
            <a:pPr algn="ctr"/>
            <a:r>
              <a:rPr lang="ru-RU" sz="2100" spc="100" dirty="0">
                <a:latin typeface="Bahnschrift SemiBold" panose="020B0502040204020203" pitchFamily="34" charset="0"/>
                <a:cs typeface="Arial" panose="020B0604020202020204" pitchFamily="34" charset="0"/>
              </a:rPr>
              <a:t>РОССИЙСКОЙ ФЕДЕРАЦИИ ПО КРАСНОДАРСКОМУ КРАЮ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C202B8C-527F-4BAC-94C3-542ECE339128}"/>
              </a:ext>
            </a:extLst>
          </p:cNvPr>
          <p:cNvSpPr txBox="1"/>
          <p:nvPr/>
        </p:nvSpPr>
        <p:spPr>
          <a:xfrm>
            <a:off x="821094" y="3559692"/>
            <a:ext cx="10452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ru-RU" sz="3000" dirty="0" smtClean="0">
                <a:latin typeface="Bahnschrift Light" panose="020B0502040204020203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Заместитель начальника 1 отдела </a:t>
            </a:r>
            <a:r>
              <a:rPr lang="ru-RU" sz="3000" dirty="0">
                <a:latin typeface="Bahnschrift Light" panose="020B0502040204020203" pitchFamily="34" charset="0"/>
                <a:ea typeface="Open Sans" panose="020B0606030504020204" pitchFamily="34" charset="0"/>
                <a:cs typeface="Arial" panose="020B0604020202020204" pitchFamily="34" charset="0"/>
              </a:rPr>
              <a:t>УБК ГУ МВД России по Краснодарскому краю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4710896"/>
            <a:ext cx="12192000" cy="214710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56727" y="5132999"/>
            <a:ext cx="89398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cap="all" spc="199" dirty="0" err="1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Кибербезопасность</a:t>
            </a:r>
            <a:r>
              <a:rPr lang="ru-RU" sz="2000" cap="all" spc="199" dirty="0">
                <a:solidFill>
                  <a:schemeClr val="bg1"/>
                </a:solidFill>
                <a:latin typeface="Bahnschrift SemiBold" panose="020B0502040204020203" pitchFamily="34" charset="0"/>
                <a:cs typeface="Arial" panose="020B0604020202020204" pitchFamily="34" charset="0"/>
              </a:rPr>
              <a:t>: как распознать мошенников и защитить свои деньги</a:t>
            </a:r>
          </a:p>
        </p:txBody>
      </p:sp>
      <p:sp>
        <p:nvSpPr>
          <p:cNvPr id="11" name="Rectangle: Rounded Corners 73">
            <a:extLst>
              <a:ext uri="{FF2B5EF4-FFF2-40B4-BE49-F238E27FC236}">
                <a16:creationId xmlns:a16="http://schemas.microsoft.com/office/drawing/2014/main" xmlns="" id="{754DCEF5-0AB9-522E-6F27-89AFB6D76A3E}"/>
              </a:ext>
            </a:extLst>
          </p:cNvPr>
          <p:cNvSpPr/>
          <p:nvPr/>
        </p:nvSpPr>
        <p:spPr>
          <a:xfrm flipV="1">
            <a:off x="1843338" y="1055417"/>
            <a:ext cx="8473261" cy="1800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63550118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Прямоугольник 43"/>
          <p:cNvSpPr/>
          <p:nvPr/>
        </p:nvSpPr>
        <p:spPr>
          <a:xfrm>
            <a:off x="10463753" y="273840"/>
            <a:ext cx="925946" cy="91151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904973" y="1927488"/>
            <a:ext cx="678730" cy="648491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70494" y="546986"/>
            <a:ext cx="9926425" cy="179086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50000"/>
              </a:schemeClr>
            </a:solidFill>
          </a:ln>
          <a:effectLst>
            <a:outerShdw blurRad="76200" dist="38100" dir="18600000" sx="101000" sy="101000" algn="b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4138" algn="just">
              <a:tabLst>
                <a:tab pos="7805738" algn="l"/>
              </a:tabLst>
            </a:pPr>
            <a:endParaRPr lang="ru-RU" sz="2000" dirty="0">
              <a:solidFill>
                <a:schemeClr val="tx1"/>
              </a:solidFill>
              <a:latin typeface="Bahnschrift Light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78856" y="6377949"/>
            <a:ext cx="513144" cy="480349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274" y="780697"/>
            <a:ext cx="93408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tabLst>
                <a:tab pos="7805738" algn="l"/>
              </a:tabLst>
            </a:pPr>
            <a:r>
              <a:rPr lang="ru-RU" sz="2000" dirty="0">
                <a:latin typeface="Bahnschrift SemiBold" panose="020B0502040204020203" pitchFamily="34" charset="0"/>
              </a:rPr>
              <a:t>СОЦИАЛЬНАЯ ИНЖЕНЕРИЯ – </a:t>
            </a:r>
            <a:r>
              <a:rPr lang="ru-RU" sz="2000" dirty="0">
                <a:latin typeface="Bahnschrift Light" panose="020B0502040204020203" pitchFamily="34" charset="0"/>
              </a:rPr>
              <a:t>это совокупность психологических подходов, приемов и манипуляций, целью которых является побуждение жертвы сообщить конфиденциальную информацию о себе либо совершить иные действия, дающие возможность получить доступ к ее имуществу.</a:t>
            </a:r>
          </a:p>
        </p:txBody>
      </p:sp>
      <p:pic>
        <p:nvPicPr>
          <p:cNvPr id="35" name="Picture 14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72" t="19068" r="63927" b="67304"/>
          <a:stretch/>
        </p:blipFill>
        <p:spPr bwMode="auto">
          <a:xfrm>
            <a:off x="2209546" y="2659755"/>
            <a:ext cx="1595604" cy="113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28" t="33589" r="69736" b="48178"/>
          <a:stretch/>
        </p:blipFill>
        <p:spPr bwMode="auto">
          <a:xfrm>
            <a:off x="2138502" y="5039731"/>
            <a:ext cx="1595382" cy="143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50" t="51616" r="70329" b="27885"/>
          <a:stretch/>
        </p:blipFill>
        <p:spPr bwMode="auto">
          <a:xfrm>
            <a:off x="8348632" y="2571559"/>
            <a:ext cx="1294989" cy="1489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453" t="54740" r="8324" b="26517"/>
          <a:stretch/>
        </p:blipFill>
        <p:spPr bwMode="auto">
          <a:xfrm>
            <a:off x="710016" y="3797942"/>
            <a:ext cx="1506516" cy="146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214" t="38945" r="11716" b="45397"/>
          <a:stretch/>
        </p:blipFill>
        <p:spPr bwMode="auto">
          <a:xfrm>
            <a:off x="8348632" y="5021938"/>
            <a:ext cx="1511805" cy="147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4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640" t="23792" r="13570" b="60859"/>
          <a:stretch/>
        </p:blipFill>
        <p:spPr bwMode="auto">
          <a:xfrm>
            <a:off x="10003127" y="3893269"/>
            <a:ext cx="1453690" cy="132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51" t="8508" r="11992" b="8388"/>
          <a:stretch/>
        </p:blipFill>
        <p:spPr bwMode="auto">
          <a:xfrm>
            <a:off x="4436152" y="2814111"/>
            <a:ext cx="3351704" cy="356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089629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2965423" y="164415"/>
            <a:ext cx="6296628" cy="3024465"/>
            <a:chOff x="3183038" y="164415"/>
            <a:chExt cx="6296628" cy="3024465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3183038" y="177468"/>
              <a:ext cx="6296628" cy="3011412"/>
            </a:xfrm>
            <a:prstGeom prst="roundRect">
              <a:avLst>
                <a:gd name="adj" fmla="val 8653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3C6E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Изображение1"/>
            <p:cNvPicPr/>
            <p:nvPr/>
          </p:nvPicPr>
          <p:blipFill rotWithShape="1">
            <a:blip r:embed="rId2" cstate="print"/>
            <a:srcRect b="9879"/>
            <a:stretch/>
          </p:blipFill>
          <p:spPr bwMode="auto">
            <a:xfrm>
              <a:off x="3343677" y="664316"/>
              <a:ext cx="5975350" cy="232451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3490082" y="164415"/>
              <a:ext cx="56829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dirty="0">
                  <a:latin typeface="Bahnschrift Light SemiCondensed" panose="020B0502040204020203" pitchFamily="34" charset="0"/>
                </a:rPr>
                <a:t>Схема звонка с использованием </a:t>
              </a:r>
              <a:r>
                <a:rPr lang="en-US" sz="2400" dirty="0">
                  <a:latin typeface="Bahnschrift Light SemiCondensed" panose="020B0502040204020203" pitchFamily="34" charset="0"/>
                </a:rPr>
                <a:t>SIM</a:t>
              </a:r>
              <a:r>
                <a:rPr lang="ru-RU" sz="2400" dirty="0">
                  <a:latin typeface="Bahnschrift Light SemiCondensed" panose="020B0502040204020203" pitchFamily="34" charset="0"/>
                </a:rPr>
                <a:t>-боксов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440069" y="3353318"/>
            <a:ext cx="4996206" cy="3293686"/>
            <a:chOff x="6674897" y="3271100"/>
            <a:chExt cx="4996206" cy="3293686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6674897" y="3271100"/>
              <a:ext cx="4996206" cy="3293686"/>
            </a:xfrm>
            <a:prstGeom prst="roundRect">
              <a:avLst>
                <a:gd name="adj" fmla="val 8653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3C6E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" name="Рисунок 2"/>
            <p:cNvPicPr/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7056950" y="3835648"/>
              <a:ext cx="4232102" cy="2456213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" name="TextBox 6"/>
            <p:cNvSpPr txBox="1"/>
            <p:nvPr/>
          </p:nvSpPr>
          <p:spPr>
            <a:xfrm>
              <a:off x="7726086" y="3353318"/>
              <a:ext cx="31862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Bahnschrift Light SemiCondensed" panose="020B0502040204020203" pitchFamily="34" charset="0"/>
                </a:rPr>
                <a:t>SIM</a:t>
              </a:r>
              <a:r>
                <a:rPr lang="ru-RU" sz="2000" dirty="0">
                  <a:latin typeface="Bahnschrift Light SemiCondensed" panose="020B0502040204020203" pitchFamily="34" charset="0"/>
                </a:rPr>
                <a:t>-бокс (</a:t>
              </a:r>
              <a:r>
                <a:rPr lang="en-US" sz="2000" dirty="0">
                  <a:latin typeface="Bahnschrift Light SemiCondensed" panose="020B0502040204020203" pitchFamily="34" charset="0"/>
                </a:rPr>
                <a:t>VoIP</a:t>
              </a:r>
              <a:r>
                <a:rPr lang="ru-RU" sz="2000" dirty="0">
                  <a:latin typeface="Bahnschrift Light SemiCondensed" panose="020B0502040204020203" pitchFamily="34" charset="0"/>
                </a:rPr>
                <a:t>-</a:t>
              </a:r>
              <a:r>
                <a:rPr lang="en-US" sz="2000" dirty="0">
                  <a:latin typeface="Bahnschrift Light SemiCondensed" panose="020B0502040204020203" pitchFamily="34" charset="0"/>
                </a:rPr>
                <a:t>GSM</a:t>
              </a:r>
              <a:r>
                <a:rPr lang="ru-RU" sz="2000" dirty="0">
                  <a:latin typeface="Bahnschrift Light SemiCondensed" panose="020B0502040204020203" pitchFamily="34" charset="0"/>
                </a:rPr>
                <a:t>-шлюз)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603933" y="3353318"/>
            <a:ext cx="5662324" cy="3293686"/>
            <a:chOff x="451413" y="3271100"/>
            <a:chExt cx="5662324" cy="3293686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451413" y="3271100"/>
              <a:ext cx="5662324" cy="3293686"/>
            </a:xfrm>
            <a:prstGeom prst="roundRect">
              <a:avLst>
                <a:gd name="adj" fmla="val 8653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rgbClr val="3C6E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" name="Рисунок 1"/>
            <p:cNvPicPr/>
            <p:nvPr/>
          </p:nvPicPr>
          <p:blipFill rotWithShape="1">
            <a:blip r:embed="rId4" cstate="print"/>
            <a:srcRect l="5994" t="17559" r="5521" b="34972"/>
            <a:stretch/>
          </p:blipFill>
          <p:spPr bwMode="auto">
            <a:xfrm>
              <a:off x="717630" y="3753428"/>
              <a:ext cx="5129889" cy="272914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260210" y="3326828"/>
              <a:ext cx="41673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Bahnschrift Light SemiCondensed" panose="020B0502040204020203" pitchFamily="34" charset="0"/>
                </a:rPr>
                <a:t>Схема звонка с помощью </a:t>
              </a:r>
              <a:r>
                <a:rPr lang="en-US" sz="2000" dirty="0">
                  <a:latin typeface="Bahnschrift Light SemiCondensed" panose="020B0502040204020203" pitchFamily="34" charset="0"/>
                </a:rPr>
                <a:t>SIP-</a:t>
              </a:r>
              <a:r>
                <a:rPr lang="ru-RU" sz="2000" dirty="0">
                  <a:latin typeface="Bahnschrift Light SemiCondensed" panose="020B0502040204020203" pitchFamily="34" charset="0"/>
                </a:rPr>
                <a:t>клиента</a:t>
              </a: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1678856" y="6377651"/>
            <a:ext cx="513144" cy="480349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3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31717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xmlns="" id="{18D1B580-44EA-4F14-B83F-AF12446CDB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218156237"/>
              </p:ext>
            </p:extLst>
          </p:nvPr>
        </p:nvGraphicFramePr>
        <p:xfrm>
          <a:off x="282844" y="3615665"/>
          <a:ext cx="5780706" cy="2921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Диаграмма 20">
            <a:extLst>
              <a:ext uri="{FF2B5EF4-FFF2-40B4-BE49-F238E27FC236}">
                <a16:creationId xmlns:a16="http://schemas.microsoft.com/office/drawing/2014/main" xmlns="" id="{F748F846-FADB-4875-928C-10A2458F79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558033596"/>
              </p:ext>
            </p:extLst>
          </p:nvPr>
        </p:nvGraphicFramePr>
        <p:xfrm>
          <a:off x="282844" y="235670"/>
          <a:ext cx="5765196" cy="3446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2845" y="883124"/>
            <a:ext cx="105580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Bahnschrift SemiBold" panose="020B0502040204020203" pitchFamily="34" charset="0"/>
              </a:rPr>
              <a:t>МЛН. СТРОК</a:t>
            </a:r>
          </a:p>
        </p:txBody>
      </p:sp>
      <p:sp>
        <p:nvSpPr>
          <p:cNvPr id="85" name="Стрелка: развернутая 6">
            <a:extLst>
              <a:ext uri="{FF2B5EF4-FFF2-40B4-BE49-F238E27FC236}">
                <a16:creationId xmlns:a16="http://schemas.microsoft.com/office/drawing/2014/main" xmlns="" id="{95080C5E-83A1-4072-9872-0DCB1579A07F}"/>
              </a:ext>
            </a:extLst>
          </p:cNvPr>
          <p:cNvSpPr/>
          <p:nvPr/>
        </p:nvSpPr>
        <p:spPr>
          <a:xfrm rot="5400000" flipH="1">
            <a:off x="9426307" y="4320241"/>
            <a:ext cx="1845603" cy="1990899"/>
          </a:xfrm>
          <a:prstGeom prst="uturnArrow">
            <a:avLst>
              <a:gd name="adj1" fmla="val 13206"/>
              <a:gd name="adj2" fmla="val 12682"/>
              <a:gd name="adj3" fmla="val 23161"/>
              <a:gd name="adj4" fmla="val 0"/>
              <a:gd name="adj5" fmla="val 48481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6" name="Заголовок 1">
            <a:extLst>
              <a:ext uri="{FF2B5EF4-FFF2-40B4-BE49-F238E27FC236}">
                <a16:creationId xmlns:a16="http://schemas.microsoft.com/office/drawing/2014/main" xmlns="" id="{DCC5C8F5-0C29-4161-BEFA-A763A575A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298" y="344806"/>
            <a:ext cx="4058655" cy="639894"/>
          </a:xfrm>
        </p:spPr>
        <p:txBody>
          <a:bodyPr>
            <a:noAutofit/>
          </a:bodyPr>
          <a:lstStyle/>
          <a:p>
            <a:pPr lvl="0" algn="ctr"/>
            <a:r>
              <a:rPr lang="ru-RU" sz="2000" dirty="0">
                <a:latin typeface="Bahnschrift Light SemiCondensed" panose="020B0502040204020203" pitchFamily="34" charset="0"/>
              </a:rPr>
              <a:t>Потребители баз </a:t>
            </a:r>
            <a:r>
              <a:rPr lang="ru-RU" sz="2000" dirty="0" smtClean="0">
                <a:latin typeface="Bahnschrift Light SemiCondensed" panose="020B0502040204020203" pitchFamily="34" charset="0"/>
              </a:rPr>
              <a:t>ПДн</a:t>
            </a:r>
            <a:endParaRPr lang="ru-RU" sz="2000" dirty="0">
              <a:latin typeface="Bahnschrift Light SemiCondensed" panose="020B0502040204020203" pitchFamily="34" charset="0"/>
            </a:endParaRPr>
          </a:p>
        </p:txBody>
      </p:sp>
      <p:sp>
        <p:nvSpPr>
          <p:cNvPr id="87" name="Прямоугольник: скругленные углы 2">
            <a:extLst>
              <a:ext uri="{FF2B5EF4-FFF2-40B4-BE49-F238E27FC236}">
                <a16:creationId xmlns:a16="http://schemas.microsoft.com/office/drawing/2014/main" xmlns="" id="{3CD6F3D2-0D0B-44E4-B1C5-11A151DF1AE7}"/>
              </a:ext>
            </a:extLst>
          </p:cNvPr>
          <p:cNvSpPr/>
          <p:nvPr/>
        </p:nvSpPr>
        <p:spPr>
          <a:xfrm>
            <a:off x="7536932" y="5676135"/>
            <a:ext cx="1870745" cy="898651"/>
          </a:xfrm>
          <a:prstGeom prst="roundRect">
            <a:avLst>
              <a:gd name="adj" fmla="val 0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Базы персональных данных</a:t>
            </a:r>
          </a:p>
        </p:txBody>
      </p:sp>
      <p:sp>
        <p:nvSpPr>
          <p:cNvPr id="88" name="Овал 87">
            <a:extLst>
              <a:ext uri="{FF2B5EF4-FFF2-40B4-BE49-F238E27FC236}">
                <a16:creationId xmlns:a16="http://schemas.microsoft.com/office/drawing/2014/main" xmlns="" id="{336F2915-5F0F-4288-BA06-3EF44609D60A}"/>
              </a:ext>
            </a:extLst>
          </p:cNvPr>
          <p:cNvSpPr/>
          <p:nvPr/>
        </p:nvSpPr>
        <p:spPr>
          <a:xfrm>
            <a:off x="9727884" y="5608533"/>
            <a:ext cx="880844" cy="898651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9" name="Рисунок 88">
            <a:extLst>
              <a:ext uri="{FF2B5EF4-FFF2-40B4-BE49-F238E27FC236}">
                <a16:creationId xmlns:a16="http://schemas.microsoft.com/office/drawing/2014/main" xmlns="" id="{9F74B6A1-E07A-494E-9D06-864F9BF303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8400" y="5655418"/>
            <a:ext cx="718715" cy="718715"/>
          </a:xfrm>
          <a:prstGeom prst="rect">
            <a:avLst/>
          </a:prstGeom>
        </p:spPr>
      </p:pic>
      <p:sp>
        <p:nvSpPr>
          <p:cNvPr id="97" name="Прямоугольник: скругленные углы 17">
            <a:extLst>
              <a:ext uri="{FF2B5EF4-FFF2-40B4-BE49-F238E27FC236}">
                <a16:creationId xmlns:a16="http://schemas.microsoft.com/office/drawing/2014/main" xmlns="" id="{EFBE9304-D725-40C1-BAC4-BEFA908EE4DA}"/>
              </a:ext>
            </a:extLst>
          </p:cNvPr>
          <p:cNvSpPr/>
          <p:nvPr/>
        </p:nvSpPr>
        <p:spPr>
          <a:xfrm>
            <a:off x="8596684" y="1867539"/>
            <a:ext cx="1440000" cy="82463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400" dirty="0">
                <a:solidFill>
                  <a:schemeClr val="tx1"/>
                </a:solidFill>
                <a:latin typeface="Bahnschrift Light" panose="020B0502040204020203" pitchFamily="34" charset="0"/>
              </a:rPr>
              <a:t>Коллекторы, частные детективы</a:t>
            </a:r>
          </a:p>
        </p:txBody>
      </p:sp>
      <p:sp>
        <p:nvSpPr>
          <p:cNvPr id="98" name="Овал 97">
            <a:extLst>
              <a:ext uri="{FF2B5EF4-FFF2-40B4-BE49-F238E27FC236}">
                <a16:creationId xmlns:a16="http://schemas.microsoft.com/office/drawing/2014/main" xmlns="" id="{BA468369-8777-4A62-A00D-47AA0FFE5E09}"/>
              </a:ext>
            </a:extLst>
          </p:cNvPr>
          <p:cNvSpPr/>
          <p:nvPr/>
        </p:nvSpPr>
        <p:spPr>
          <a:xfrm>
            <a:off x="8876262" y="1081920"/>
            <a:ext cx="880844" cy="89865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9" name="Рисунок 98">
            <a:extLst>
              <a:ext uri="{FF2B5EF4-FFF2-40B4-BE49-F238E27FC236}">
                <a16:creationId xmlns:a16="http://schemas.microsoft.com/office/drawing/2014/main" xmlns="" id="{23EFAC1F-7C41-4D68-AF9B-1B6CC2239B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3800" y="1161267"/>
            <a:ext cx="664670" cy="664670"/>
          </a:xfrm>
          <a:prstGeom prst="rect">
            <a:avLst/>
          </a:prstGeom>
        </p:spPr>
      </p:pic>
      <p:sp>
        <p:nvSpPr>
          <p:cNvPr id="100" name="Овал 99">
            <a:extLst>
              <a:ext uri="{FF2B5EF4-FFF2-40B4-BE49-F238E27FC236}">
                <a16:creationId xmlns:a16="http://schemas.microsoft.com/office/drawing/2014/main" xmlns="" id="{FB596892-CB08-435E-9B27-1CDE77F9A051}"/>
              </a:ext>
            </a:extLst>
          </p:cNvPr>
          <p:cNvSpPr/>
          <p:nvPr/>
        </p:nvSpPr>
        <p:spPr>
          <a:xfrm>
            <a:off x="7331826" y="5116124"/>
            <a:ext cx="880844" cy="89865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1" name="Рисунок 100">
            <a:extLst>
              <a:ext uri="{FF2B5EF4-FFF2-40B4-BE49-F238E27FC236}">
                <a16:creationId xmlns:a16="http://schemas.microsoft.com/office/drawing/2014/main" xmlns="" id="{9CD0140E-BF01-473D-97A1-9B98C0334C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72834" y="5211191"/>
            <a:ext cx="664739" cy="664739"/>
          </a:xfrm>
          <a:prstGeom prst="rect">
            <a:avLst/>
          </a:prstGeom>
        </p:spPr>
      </p:pic>
      <p:sp>
        <p:nvSpPr>
          <p:cNvPr id="102" name="Прямоугольник: скругленные углы 25">
            <a:extLst>
              <a:ext uri="{FF2B5EF4-FFF2-40B4-BE49-F238E27FC236}">
                <a16:creationId xmlns:a16="http://schemas.microsoft.com/office/drawing/2014/main" xmlns="" id="{D7F5D361-3F4C-4965-8FD9-B1FE6A600FF4}"/>
              </a:ext>
            </a:extLst>
          </p:cNvPr>
          <p:cNvSpPr/>
          <p:nvPr/>
        </p:nvSpPr>
        <p:spPr>
          <a:xfrm>
            <a:off x="6685311" y="1887790"/>
            <a:ext cx="1440000" cy="804785"/>
          </a:xfrm>
          <a:prstGeom prst="roundRect">
            <a:avLst>
              <a:gd name="adj" fmla="val 0"/>
            </a:avLst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400" dirty="0">
                <a:solidFill>
                  <a:schemeClr val="tx1"/>
                </a:solidFill>
                <a:latin typeface="Bahnschrift Light" panose="020B0502040204020203" pitchFamily="34" charset="0"/>
              </a:rPr>
              <a:t>Иностранные спецслужбы</a:t>
            </a:r>
          </a:p>
        </p:txBody>
      </p:sp>
      <p:sp>
        <p:nvSpPr>
          <p:cNvPr id="103" name="Овал 102">
            <a:extLst>
              <a:ext uri="{FF2B5EF4-FFF2-40B4-BE49-F238E27FC236}">
                <a16:creationId xmlns:a16="http://schemas.microsoft.com/office/drawing/2014/main" xmlns="" id="{5E9C42B2-0AA4-4630-A272-DB46B65622DC}"/>
              </a:ext>
            </a:extLst>
          </p:cNvPr>
          <p:cNvSpPr/>
          <p:nvPr/>
        </p:nvSpPr>
        <p:spPr>
          <a:xfrm>
            <a:off x="6954697" y="1082613"/>
            <a:ext cx="880844" cy="89865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4" name="Рисунок 103">
            <a:extLst>
              <a:ext uri="{FF2B5EF4-FFF2-40B4-BE49-F238E27FC236}">
                <a16:creationId xmlns:a16="http://schemas.microsoft.com/office/drawing/2014/main" xmlns="" id="{A489632A-E2EF-44F8-901C-C27977A936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58717" y="1154241"/>
            <a:ext cx="698478" cy="698478"/>
          </a:xfrm>
          <a:prstGeom prst="rect">
            <a:avLst/>
          </a:prstGeom>
        </p:spPr>
      </p:pic>
      <p:sp>
        <p:nvSpPr>
          <p:cNvPr id="105" name="Стрелка: изогнутая вверх 30">
            <a:extLst>
              <a:ext uri="{FF2B5EF4-FFF2-40B4-BE49-F238E27FC236}">
                <a16:creationId xmlns:a16="http://schemas.microsoft.com/office/drawing/2014/main" xmlns="" id="{A4DE39E4-DF17-4CBB-98D5-58790423AE7E}"/>
              </a:ext>
            </a:extLst>
          </p:cNvPr>
          <p:cNvSpPr/>
          <p:nvPr/>
        </p:nvSpPr>
        <p:spPr>
          <a:xfrm>
            <a:off x="10068822" y="2752626"/>
            <a:ext cx="1275737" cy="1535007"/>
          </a:xfrm>
          <a:prstGeom prst="bentUpArrow">
            <a:avLst>
              <a:gd name="adj1" fmla="val 17007"/>
              <a:gd name="adj2" fmla="val 17142"/>
              <a:gd name="adj3" fmla="val 32254"/>
            </a:avLst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Стрелка: изогнутая вверх 31">
            <a:extLst>
              <a:ext uri="{FF2B5EF4-FFF2-40B4-BE49-F238E27FC236}">
                <a16:creationId xmlns:a16="http://schemas.microsoft.com/office/drawing/2014/main" xmlns="" id="{01D2F7F0-352C-48D6-8DB3-67488E35CB71}"/>
              </a:ext>
            </a:extLst>
          </p:cNvPr>
          <p:cNvSpPr/>
          <p:nvPr/>
        </p:nvSpPr>
        <p:spPr>
          <a:xfrm flipH="1">
            <a:off x="7223298" y="2762718"/>
            <a:ext cx="1142631" cy="1524916"/>
          </a:xfrm>
          <a:prstGeom prst="bentUpArrow">
            <a:avLst>
              <a:gd name="adj1" fmla="val 17746"/>
              <a:gd name="adj2" fmla="val 17142"/>
              <a:gd name="adj3" fmla="val 32254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Стрелка: вправо 32">
            <a:extLst>
              <a:ext uri="{FF2B5EF4-FFF2-40B4-BE49-F238E27FC236}">
                <a16:creationId xmlns:a16="http://schemas.microsoft.com/office/drawing/2014/main" xmlns="" id="{CE5C4AAC-2DA4-419B-9FEF-35E761DCEBFE}"/>
              </a:ext>
            </a:extLst>
          </p:cNvPr>
          <p:cNvSpPr/>
          <p:nvPr/>
        </p:nvSpPr>
        <p:spPr>
          <a:xfrm rot="16200000">
            <a:off x="8829172" y="2983982"/>
            <a:ext cx="978371" cy="533073"/>
          </a:xfrm>
          <a:prstGeom prst="rightArrow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0" name="Прямоугольник: скругленные углы 8">
            <a:extLst>
              <a:ext uri="{FF2B5EF4-FFF2-40B4-BE49-F238E27FC236}">
                <a16:creationId xmlns:a16="http://schemas.microsoft.com/office/drawing/2014/main" xmlns="" id="{495A062A-63F4-410D-934D-CE9620264696}"/>
              </a:ext>
            </a:extLst>
          </p:cNvPr>
          <p:cNvSpPr/>
          <p:nvPr/>
        </p:nvSpPr>
        <p:spPr>
          <a:xfrm>
            <a:off x="8305811" y="3497126"/>
            <a:ext cx="2021747" cy="1363595"/>
          </a:xfrm>
          <a:prstGeom prst="roundRect">
            <a:avLst>
              <a:gd name="adj" fmla="val 14518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1"/>
                </a:solidFill>
              </a:rPr>
              <a:t>Интернет-сайты</a:t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en-US" sz="1600" dirty="0">
                <a:solidFill>
                  <a:schemeClr val="bg1"/>
                </a:solidFill>
              </a:rPr>
              <a:t>telegram</a:t>
            </a:r>
            <a:r>
              <a:rPr lang="ru-RU" sz="1600" dirty="0">
                <a:solidFill>
                  <a:schemeClr val="bg1"/>
                </a:solidFill>
              </a:rPr>
              <a:t>-каналы</a:t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en-US" sz="1600" dirty="0" err="1">
                <a:solidFill>
                  <a:schemeClr val="bg1"/>
                </a:solidFill>
              </a:rPr>
              <a:t>DarkNet</a:t>
            </a:r>
            <a:endParaRPr lang="ru-RU" sz="1600" dirty="0">
              <a:solidFill>
                <a:schemeClr val="bg1"/>
              </a:solidFill>
            </a:endParaRPr>
          </a:p>
          <a:p>
            <a:pPr algn="ctr"/>
            <a:endParaRPr lang="ru-RU" sz="1600" dirty="0">
              <a:solidFill>
                <a:schemeClr val="bg1"/>
              </a:solidFill>
            </a:endParaRPr>
          </a:p>
          <a:p>
            <a:pPr algn="ctr"/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92" name="Овал 91">
            <a:extLst>
              <a:ext uri="{FF2B5EF4-FFF2-40B4-BE49-F238E27FC236}">
                <a16:creationId xmlns:a16="http://schemas.microsoft.com/office/drawing/2014/main" xmlns="" id="{E01A3219-8734-425C-B2F4-A5198E9E3CD9}"/>
              </a:ext>
            </a:extLst>
          </p:cNvPr>
          <p:cNvSpPr/>
          <p:nvPr/>
        </p:nvSpPr>
        <p:spPr>
          <a:xfrm>
            <a:off x="8914987" y="4312540"/>
            <a:ext cx="880844" cy="89865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3" name="Рисунок 92">
            <a:extLst>
              <a:ext uri="{FF2B5EF4-FFF2-40B4-BE49-F238E27FC236}">
                <a16:creationId xmlns:a16="http://schemas.microsoft.com/office/drawing/2014/main" xmlns="" id="{F0424441-9748-4BD7-98F7-D3B53F409E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9076941" y="4466014"/>
            <a:ext cx="581529" cy="61031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8" name="Прямоугольник: скругленные углы 25">
            <a:extLst>
              <a:ext uri="{FF2B5EF4-FFF2-40B4-BE49-F238E27FC236}">
                <a16:creationId xmlns:a16="http://schemas.microsoft.com/office/drawing/2014/main" xmlns="" id="{D7F5D361-3F4C-4965-8FD9-B1FE6A600FF4}"/>
              </a:ext>
            </a:extLst>
          </p:cNvPr>
          <p:cNvSpPr/>
          <p:nvPr/>
        </p:nvSpPr>
        <p:spPr>
          <a:xfrm>
            <a:off x="10398549" y="1864493"/>
            <a:ext cx="1440000" cy="827675"/>
          </a:xfrm>
          <a:prstGeom prst="roundRect">
            <a:avLst>
              <a:gd name="adj" fmla="val 0"/>
            </a:avLst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ru-RU" sz="1400" dirty="0">
              <a:solidFill>
                <a:schemeClr val="tx1"/>
              </a:solidFill>
              <a:latin typeface="Bahnschrift Light" panose="020B0502040204020203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ru-RU" sz="1400" dirty="0">
                <a:solidFill>
                  <a:schemeClr val="tx1"/>
                </a:solidFill>
                <a:latin typeface="Bahnschrift Light" panose="020B0502040204020203" pitchFamily="34" charset="0"/>
              </a:rPr>
              <a:t>Мошенники</a:t>
            </a:r>
          </a:p>
        </p:txBody>
      </p:sp>
      <p:sp>
        <p:nvSpPr>
          <p:cNvPr id="95" name="Овал 94">
            <a:extLst>
              <a:ext uri="{FF2B5EF4-FFF2-40B4-BE49-F238E27FC236}">
                <a16:creationId xmlns:a16="http://schemas.microsoft.com/office/drawing/2014/main" xmlns="" id="{3278569F-4FE7-43B8-9146-3E3D79F9E030}"/>
              </a:ext>
            </a:extLst>
          </p:cNvPr>
          <p:cNvSpPr/>
          <p:nvPr/>
        </p:nvSpPr>
        <p:spPr>
          <a:xfrm>
            <a:off x="10706690" y="1094124"/>
            <a:ext cx="880844" cy="898651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xmlns="" id="{71A51113-2A1D-4898-9FAD-56FDF5D85D9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31712" y="1203118"/>
            <a:ext cx="642469" cy="638536"/>
          </a:xfrm>
          <a:prstGeom prst="rect">
            <a:avLst/>
          </a:prstGeom>
        </p:spPr>
      </p:pic>
      <p:sp>
        <p:nvSpPr>
          <p:cNvPr id="109" name="Прямоугольник 108"/>
          <p:cNvSpPr/>
          <p:nvPr/>
        </p:nvSpPr>
        <p:spPr>
          <a:xfrm>
            <a:off x="11678856" y="6377949"/>
            <a:ext cx="513144" cy="480349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xmlns="" val="348803425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02DB955-A5AC-4D45-958A-596BD064017D}"/>
              </a:ext>
            </a:extLst>
          </p:cNvPr>
          <p:cNvSpPr/>
          <p:nvPr/>
        </p:nvSpPr>
        <p:spPr>
          <a:xfrm>
            <a:off x="314190" y="918210"/>
            <a:ext cx="5669784" cy="1844040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678856" y="6377949"/>
            <a:ext cx="513144" cy="480349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Bahnschrift SemiBold" panose="020B0502040204020203" pitchFamily="34" charset="0"/>
              </a:rPr>
              <a:t>Фальшивые (</a:t>
            </a:r>
            <a:r>
              <a:rPr lang="ru-RU" sz="2800" dirty="0" err="1">
                <a:latin typeface="Bahnschrift SemiBold" panose="020B0502040204020203" pitchFamily="34" charset="0"/>
              </a:rPr>
              <a:t>фейковые</a:t>
            </a:r>
            <a:r>
              <a:rPr lang="ru-RU" sz="2800" dirty="0">
                <a:latin typeface="Bahnschrift SemiBold" panose="020B0502040204020203" pitchFamily="34" charset="0"/>
              </a:rPr>
              <a:t>) документы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5761531" y="1243287"/>
            <a:ext cx="6009922" cy="4971375"/>
            <a:chOff x="5761531" y="1243287"/>
            <a:chExt cx="6009922" cy="4971375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print"/>
            <a:srcRect r="4097"/>
            <a:stretch/>
          </p:blipFill>
          <p:spPr>
            <a:xfrm>
              <a:off x="5761531" y="1243287"/>
              <a:ext cx="6009922" cy="4971375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  <p:sp>
          <p:nvSpPr>
            <p:cNvPr id="6" name="Прямоугольник 5"/>
            <p:cNvSpPr/>
            <p:nvPr/>
          </p:nvSpPr>
          <p:spPr>
            <a:xfrm>
              <a:off x="9072156" y="1709911"/>
              <a:ext cx="2534715" cy="576334"/>
            </a:xfrm>
            <a:prstGeom prst="rect">
              <a:avLst/>
            </a:prstGeom>
            <a:solidFill>
              <a:schemeClr val="bg1"/>
            </a:solidFill>
            <a:ln w="76200" cmpd="thickThin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>
                  <a:ln w="38100">
                    <a:noFill/>
                  </a:ln>
                  <a:solidFill>
                    <a:srgbClr val="FF0000"/>
                  </a:solidFill>
                  <a:latin typeface="Bahnschrift SemiBold" panose="020B0502040204020203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ПОДДЕЛКА</a:t>
              </a: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10130590" y="3479874"/>
              <a:ext cx="1166793" cy="114514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6027212" y="3611628"/>
              <a:ext cx="1520180" cy="117346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6416143" y="3859057"/>
              <a:ext cx="272118" cy="117346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6416143" y="3989139"/>
              <a:ext cx="411437" cy="117346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7388112" y="4259580"/>
              <a:ext cx="1784663" cy="113507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7710053" y="4378812"/>
              <a:ext cx="1474332" cy="128418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391704" y="1241026"/>
            <a:ext cx="5168584" cy="4975896"/>
            <a:chOff x="391704" y="1241026"/>
            <a:chExt cx="5168584" cy="4975896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1704" y="1241026"/>
              <a:ext cx="5168584" cy="4975896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  <p:sp>
          <p:nvSpPr>
            <p:cNvPr id="13" name="Прямоугольник 12"/>
            <p:cNvSpPr/>
            <p:nvPr/>
          </p:nvSpPr>
          <p:spPr>
            <a:xfrm>
              <a:off x="2421142" y="4373087"/>
              <a:ext cx="2661806" cy="613605"/>
            </a:xfrm>
            <a:prstGeom prst="rect">
              <a:avLst/>
            </a:prstGeom>
            <a:solidFill>
              <a:schemeClr val="bg1"/>
            </a:solidFill>
            <a:ln w="76200" cmpd="thickThin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200" b="1" dirty="0">
                  <a:ln w="38100">
                    <a:noFill/>
                  </a:ln>
                  <a:solidFill>
                    <a:srgbClr val="FF0000"/>
                  </a:solidFill>
                  <a:latin typeface="Bahnschrift SemiBold" panose="020B0502040204020203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ПОДДЕЛКА</a:t>
              </a: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2153920" y="2757753"/>
              <a:ext cx="1513840" cy="118502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3708400" y="2989733"/>
              <a:ext cx="624840" cy="88713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3360420" y="3988285"/>
              <a:ext cx="1430020" cy="91279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1912620" y="4102290"/>
              <a:ext cx="1551940" cy="95165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189872913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02DB955-A5AC-4D45-958A-596BD064017D}"/>
              </a:ext>
            </a:extLst>
          </p:cNvPr>
          <p:cNvSpPr/>
          <p:nvPr/>
        </p:nvSpPr>
        <p:spPr>
          <a:xfrm>
            <a:off x="314190" y="918210"/>
            <a:ext cx="5669784" cy="1844040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678856" y="6377949"/>
            <a:ext cx="513144" cy="480349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Bahnschrift SemiBold" panose="020B0502040204020203" pitchFamily="34" charset="0"/>
              </a:rPr>
              <a:t>Технологии подделки голоса или изображения («</a:t>
            </a:r>
            <a:r>
              <a:rPr lang="ru-RU" sz="2800" dirty="0" err="1">
                <a:latin typeface="Bahnschrift SemiBold" panose="020B0502040204020203" pitchFamily="34" charset="0"/>
              </a:rPr>
              <a:t>дипфейк</a:t>
            </a:r>
            <a:r>
              <a:rPr lang="ru-RU" sz="2800" dirty="0">
                <a:latin typeface="Bahnschrift SemiBold" panose="020B0502040204020203" pitchFamily="34" charset="0"/>
              </a:rPr>
              <a:t>»)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45599" y="1845079"/>
            <a:ext cx="5879115" cy="41764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3625" y="1840230"/>
            <a:ext cx="5221974" cy="402722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40930" y="5933892"/>
            <a:ext cx="4053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Инструмент для замены лица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48271" y="5933892"/>
            <a:ext cx="4053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Ориентиры на ключевые точки лица</a:t>
            </a:r>
          </a:p>
        </p:txBody>
      </p:sp>
    </p:spTree>
    <p:extLst>
      <p:ext uri="{BB962C8B-B14F-4D97-AF65-F5344CB8AC3E}">
        <p14:creationId xmlns:p14="http://schemas.microsoft.com/office/powerpoint/2010/main" xmlns="" val="146961488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1678856" y="6377651"/>
            <a:ext cx="513144" cy="480349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7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"/>
            <a:ext cx="12192000" cy="883919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Bahnschrift SemiBold" panose="020B0502040204020203" pitchFamily="34" charset="0"/>
                <a:cs typeface="Arial" panose="020B0604020202020204" pitchFamily="34" charset="0"/>
              </a:rPr>
              <a:t>Профилактическая работа с населением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/>
          <a:srcRect l="31435" t="20418" r="40784" b="6369"/>
          <a:stretch/>
        </p:blipFill>
        <p:spPr>
          <a:xfrm>
            <a:off x="6617927" y="1113645"/>
            <a:ext cx="2106884" cy="299070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/>
          <a:srcRect l="2475" t="20418" r="70101" b="6369"/>
          <a:stretch/>
        </p:blipFill>
        <p:spPr>
          <a:xfrm>
            <a:off x="8858913" y="1113645"/>
            <a:ext cx="2079824" cy="299070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2115" y="1113645"/>
            <a:ext cx="5601710" cy="5601710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/>
          <a:srcRect l="1583" r="1412"/>
          <a:stretch/>
        </p:blipFill>
        <p:spPr>
          <a:xfrm>
            <a:off x="7769873" y="4334075"/>
            <a:ext cx="2709103" cy="252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519015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02DB955-A5AC-4D45-958A-596BD064017D}"/>
              </a:ext>
            </a:extLst>
          </p:cNvPr>
          <p:cNvSpPr/>
          <p:nvPr/>
        </p:nvSpPr>
        <p:spPr>
          <a:xfrm>
            <a:off x="314190" y="918210"/>
            <a:ext cx="5669784" cy="1844040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08D58D5-0E8B-4A02-837A-EE7D1569A088}"/>
              </a:ext>
            </a:extLst>
          </p:cNvPr>
          <p:cNvSpPr/>
          <p:nvPr/>
        </p:nvSpPr>
        <p:spPr>
          <a:xfrm>
            <a:off x="708678" y="1361191"/>
            <a:ext cx="107746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 panose="020B0502040204020203" pitchFamily="34" charset="0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 panose="020B0502040204020203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 panose="020B0502040204020203" pitchFamily="34" charset="0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942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Bold" panose="020B0502040204020203" pitchFamily="34" charset="0"/>
                <a:ea typeface="+mn-ea"/>
                <a:cs typeface="+mn-cs"/>
              </a:rPr>
              <a:t>Ответственность за преступления в сфере ITT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567604" y="6377949"/>
            <a:ext cx="624396" cy="480349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AC8E1D8-E69B-460A-A33D-1A44AC56244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656" y="1840230"/>
            <a:ext cx="2826798" cy="28267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F7F670B-77AB-42FF-9939-6C0A9436BD56}"/>
              </a:ext>
            </a:extLst>
          </p:cNvPr>
          <p:cNvSpPr txBox="1"/>
          <p:nvPr/>
        </p:nvSpPr>
        <p:spPr>
          <a:xfrm>
            <a:off x="3069454" y="1361191"/>
            <a:ext cx="865794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Уголовный кодекс РФ дополнен новой статьей 272.1, которая устанавливает уголовную ответственность за преступления                      в сфере использования компьютерной информации о персональных данных. Изменения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вступили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в силу с 11 декабря 2024 года.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 panose="020B0502040204020203" pitchFamily="34" charset="0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Согласно ч. 1 ст. 272.1 УК РФ, незаконное использование, передача (распространение, предоставление, доступ), сбор и хранение компьютерной информации, содержащей персональные данные, полученной путем неправомерного доступа к средствам                              ее обработки, хранения или иного вмешательства                                          в их функционирование либо другим незаконным путем                            (за исключением деяний, предусмотренных ч. 2 ст. 272.1 УК РФ).</a:t>
            </a:r>
          </a:p>
        </p:txBody>
      </p:sp>
    </p:spTree>
    <p:extLst>
      <p:ext uri="{BB962C8B-B14F-4D97-AF65-F5344CB8AC3E}">
        <p14:creationId xmlns:p14="http://schemas.microsoft.com/office/powerpoint/2010/main" xmlns="" val="51117404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D02DB955-A5AC-4D45-958A-596BD064017D}"/>
              </a:ext>
            </a:extLst>
          </p:cNvPr>
          <p:cNvSpPr/>
          <p:nvPr/>
        </p:nvSpPr>
        <p:spPr>
          <a:xfrm>
            <a:off x="314190" y="918210"/>
            <a:ext cx="5669784" cy="1844040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08D58D5-0E8B-4A02-837A-EE7D1569A088}"/>
              </a:ext>
            </a:extLst>
          </p:cNvPr>
          <p:cNvSpPr/>
          <p:nvPr/>
        </p:nvSpPr>
        <p:spPr>
          <a:xfrm>
            <a:off x="708678" y="1361192"/>
            <a:ext cx="1116913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dirty="0">
                <a:solidFill>
                  <a:prstClr val="black"/>
                </a:solidFill>
                <a:latin typeface="Bahnschrift Light" panose="020B0502040204020203" pitchFamily="34" charset="0"/>
              </a:rPr>
              <a:t>      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dirty="0">
                <a:solidFill>
                  <a:prstClr val="black"/>
                </a:solidFill>
                <a:latin typeface="Bahnschrift Light" panose="020B0502040204020203" pitchFamily="34" charset="0"/>
              </a:rPr>
              <a:t>        </a:t>
            </a:r>
            <a:r>
              <a:rPr kumimoji="0" lang="ru-RU" sz="2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С 1 сентября 2025 года предусмотрены новые составы преступлений в сфере компьютерной информации.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Согласно Федеральному закону от 31.07.2025 N 282-ФЗ введена ответственность: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dirty="0">
                <a:solidFill>
                  <a:prstClr val="black"/>
                </a:solidFill>
                <a:latin typeface="Bahnschrift Light" panose="020B0502040204020203" pitchFamily="34" charset="0"/>
              </a:rPr>
              <a:t>    - </a:t>
            </a:r>
            <a:r>
              <a:rPr lang="ru-RU" sz="2000" dirty="0" smtClean="0">
                <a:solidFill>
                  <a:prstClr val="black"/>
                </a:solidFill>
                <a:latin typeface="Bahnschrift Light" panose="020B0502040204020203" pitchFamily="34" charset="0"/>
              </a:rPr>
              <a:t>незаконное </a:t>
            </a:r>
            <a:r>
              <a:rPr lang="ru-RU" sz="2000" dirty="0">
                <a:solidFill>
                  <a:prstClr val="black"/>
                </a:solidFill>
                <a:latin typeface="Bahnschrift Light" panose="020B0502040204020203" pitchFamily="34" charset="0"/>
              </a:rPr>
              <a:t>использование абонентского терминала пропуска трафика или виртуальной телефонной станции (</a:t>
            </a:r>
            <a:r>
              <a:rPr lang="ru-RU" sz="2000" dirty="0" smtClean="0">
                <a:solidFill>
                  <a:prstClr val="black"/>
                </a:solidFill>
                <a:latin typeface="Bahnschrift Light" panose="020B0502040204020203" pitchFamily="34" charset="0"/>
              </a:rPr>
              <a:t>ст. </a:t>
            </a:r>
            <a:r>
              <a:rPr lang="ru-RU" sz="2000" dirty="0">
                <a:solidFill>
                  <a:prstClr val="black"/>
                </a:solidFill>
                <a:latin typeface="Bahnschrift Light" panose="020B0502040204020203" pitchFamily="34" charset="0"/>
              </a:rPr>
              <a:t>274.3 УК </a:t>
            </a:r>
            <a:r>
              <a:rPr lang="ru-RU" sz="2000" dirty="0" smtClean="0">
                <a:solidFill>
                  <a:prstClr val="black"/>
                </a:solidFill>
                <a:latin typeface="Bahnschrift Light" panose="020B0502040204020203" pitchFamily="34" charset="0"/>
              </a:rPr>
              <a:t>РФ) (</a:t>
            </a:r>
            <a:r>
              <a:rPr lang="en-US" sz="2000" dirty="0" smtClean="0">
                <a:solidFill>
                  <a:prstClr val="black"/>
                </a:solidFill>
                <a:latin typeface="Bahnschrift Light" panose="020B0502040204020203" pitchFamily="34" charset="0"/>
              </a:rPr>
              <a:t>SIM-</a:t>
            </a:r>
            <a:r>
              <a:rPr lang="ru-RU" sz="2000" dirty="0" smtClean="0">
                <a:solidFill>
                  <a:prstClr val="black"/>
                </a:solidFill>
                <a:latin typeface="Bahnschrift Light" panose="020B0502040204020203" pitchFamily="34" charset="0"/>
              </a:rPr>
              <a:t>боксы, </a:t>
            </a:r>
            <a:r>
              <a:rPr lang="en-US" sz="2000" dirty="0" smtClean="0">
                <a:solidFill>
                  <a:prstClr val="black"/>
                </a:solidFill>
                <a:latin typeface="Bahnschrift Light" panose="020B0502040204020203" pitchFamily="34" charset="0"/>
              </a:rPr>
              <a:t>GSM-</a:t>
            </a:r>
            <a:r>
              <a:rPr lang="ru-RU" sz="2000" dirty="0" smtClean="0">
                <a:solidFill>
                  <a:prstClr val="black"/>
                </a:solidFill>
                <a:latin typeface="Bahnschrift Light" panose="020B0502040204020203" pitchFamily="34" charset="0"/>
              </a:rPr>
              <a:t>шлюзы: установка и эксплуатация);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2000" dirty="0">
              <a:solidFill>
                <a:prstClr val="black"/>
              </a:solidFill>
              <a:latin typeface="Bahnschrift Light" panose="020B0502040204020203" pitchFamily="34" charset="0"/>
            </a:endParaRPr>
          </a:p>
          <a:p>
            <a:pPr lvl="0" algn="just">
              <a:defRPr/>
            </a:pPr>
            <a:r>
              <a:rPr lang="ru-RU" sz="2000" dirty="0">
                <a:solidFill>
                  <a:prstClr val="black"/>
                </a:solidFill>
                <a:latin typeface="Bahnschrift Light" panose="020B0502040204020203" pitchFamily="34" charset="0"/>
              </a:rPr>
              <a:t>    - </a:t>
            </a:r>
            <a:r>
              <a:rPr lang="ru-RU" sz="2000" dirty="0" smtClean="0">
                <a:solidFill>
                  <a:prstClr val="black"/>
                </a:solidFill>
                <a:latin typeface="Bahnschrift Light" panose="020B0502040204020203" pitchFamily="34" charset="0"/>
              </a:rPr>
              <a:t>организаци</a:t>
            </a:r>
            <a:r>
              <a:rPr lang="ru-RU" sz="2000" dirty="0">
                <a:solidFill>
                  <a:prstClr val="black"/>
                </a:solidFill>
                <a:latin typeface="Bahnschrift Light" panose="020B0502040204020203" pitchFamily="34" charset="0"/>
              </a:rPr>
              <a:t>я</a:t>
            </a:r>
            <a:r>
              <a:rPr lang="ru-RU" sz="2000" dirty="0" smtClean="0">
                <a:solidFill>
                  <a:prstClr val="black"/>
                </a:solidFill>
                <a:latin typeface="Bahnschrift Light" panose="020B0502040204020203" pitchFamily="34" charset="0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Bahnschrift Light" panose="020B0502040204020203" pitchFamily="34" charset="0"/>
              </a:rPr>
              <a:t>деятельности по передаче абонентских номеров с нарушением обязательных требований (</a:t>
            </a:r>
            <a:r>
              <a:rPr lang="ru-RU" sz="2000" dirty="0" smtClean="0">
                <a:solidFill>
                  <a:prstClr val="black"/>
                </a:solidFill>
                <a:latin typeface="Bahnschrift Light" panose="020B0502040204020203" pitchFamily="34" charset="0"/>
              </a:rPr>
              <a:t>ст. </a:t>
            </a:r>
            <a:r>
              <a:rPr lang="ru-RU" sz="2000" dirty="0">
                <a:solidFill>
                  <a:prstClr val="black"/>
                </a:solidFill>
                <a:latin typeface="Bahnschrift Light" panose="020B0502040204020203" pitchFamily="34" charset="0"/>
              </a:rPr>
              <a:t>274.4 УК РФ</a:t>
            </a:r>
            <a:r>
              <a:rPr lang="ru-RU" sz="2000" dirty="0" smtClean="0">
                <a:solidFill>
                  <a:prstClr val="black"/>
                </a:solidFill>
                <a:latin typeface="Bahnschrift Light" panose="020B0502040204020203" pitchFamily="34" charset="0"/>
              </a:rPr>
              <a:t>) (передача </a:t>
            </a:r>
            <a:r>
              <a:rPr lang="en-US" sz="2000" dirty="0" smtClean="0">
                <a:solidFill>
                  <a:prstClr val="black"/>
                </a:solidFill>
                <a:latin typeface="Bahnschrift Light" panose="020B0502040204020203" pitchFamily="34" charset="0"/>
              </a:rPr>
              <a:t>SIM</a:t>
            </a:r>
            <a:r>
              <a:rPr lang="ru-RU" sz="2000" dirty="0" smtClean="0">
                <a:solidFill>
                  <a:prstClr val="black"/>
                </a:solidFill>
                <a:latin typeface="Bahnschrift Light" panose="020B0502040204020203" pitchFamily="34" charset="0"/>
              </a:rPr>
              <a:t>-карт другому лицу после регистрации);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2000" dirty="0">
              <a:solidFill>
                <a:prstClr val="black"/>
              </a:solidFill>
              <a:latin typeface="Bahnschrift Light" panose="020B0502040204020203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    -</a:t>
            </a:r>
            <a:r>
              <a:rPr lang="ru-RU" sz="2000" dirty="0">
                <a:solidFill>
                  <a:prstClr val="black"/>
                </a:solidFill>
                <a:latin typeface="Bahnschrift Light" panose="020B0502040204020203" pitchFamily="34" charset="0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организация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деятельности по передаче информации для регистрации (авторизации) пользователя для доступа к функционалу информресурса</a:t>
            </a:r>
            <a:r>
              <a:rPr lang="ru-RU" sz="2000" dirty="0">
                <a:solidFill>
                  <a:prstClr val="black"/>
                </a:solidFill>
                <a:latin typeface="Bahnschrift Light" panose="020B0502040204020203" pitchFamily="34" charset="0"/>
              </a:rPr>
              <a:t> (</a:t>
            </a:r>
            <a:r>
              <a:rPr lang="ru-RU" sz="2000" dirty="0" smtClean="0">
                <a:solidFill>
                  <a:prstClr val="black"/>
                </a:solidFill>
                <a:latin typeface="Bahnschrift Light" panose="020B0502040204020203" pitchFamily="34" charset="0"/>
              </a:rPr>
              <a:t>с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т. 274.5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УК РФ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) (передача зарегистрированных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аккаунтов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).</a:t>
            </a:r>
            <a:endParaRPr lang="ru-RU" sz="2000" dirty="0">
              <a:solidFill>
                <a:prstClr val="black"/>
              </a:solidFill>
              <a:latin typeface="Bahnschrift Light" panose="020B0502040204020203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Light" panose="020B0502040204020203" pitchFamily="34" charset="0"/>
                <a:ea typeface="+mn-ea"/>
                <a:cs typeface="+mn-cs"/>
              </a:rPr>
              <a:t>       Совершение преступления с использованием VPN-сервисов отнесли к отягчающим обстоятельствам.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 panose="020B0502040204020203" pitchFamily="34" charset="0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 panose="020B0502040204020203" pitchFamily="34" charset="0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 panose="020B0502040204020203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hnschrift Light" panose="020B0502040204020203" pitchFamily="34" charset="0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942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hnschrift SemiBold" panose="020B0502040204020203" pitchFamily="34" charset="0"/>
                <a:ea typeface="+mn-ea"/>
                <a:cs typeface="+mn-cs"/>
              </a:rPr>
              <a:t>Ответственность за преступления в сфере </a:t>
            </a:r>
            <a:r>
              <a:rPr kumimoji="0" lang="en-GB" sz="30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ahnschrift SemiBold" panose="020B0502040204020203" pitchFamily="34" charset="0"/>
                <a:ea typeface="+mn-ea"/>
                <a:cs typeface="+mn-cs"/>
              </a:rPr>
              <a:t>ITT</a:t>
            </a:r>
            <a:endParaRPr kumimoji="0" lang="ru-RU" sz="3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ahnschrift SemiBold" panose="020B0502040204020203" pitchFamily="34" charset="0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620870" y="6400800"/>
            <a:ext cx="571130" cy="457498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solidFill>
                  <a:prstClr val="white"/>
                </a:solidFill>
                <a:latin typeface="Calibri"/>
              </a:rPr>
              <a:t>9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090779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488</Words>
  <Application>Microsoft Office PowerPoint</Application>
  <PresentationFormat>Произвольный</PresentationFormat>
  <Paragraphs>64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Потребители баз ПДн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 Руденко</dc:creator>
  <cp:lastModifiedBy>user</cp:lastModifiedBy>
  <cp:revision>143</cp:revision>
  <dcterms:created xsi:type="dcterms:W3CDTF">2024-10-09T18:44:22Z</dcterms:created>
  <dcterms:modified xsi:type="dcterms:W3CDTF">2026-01-27T10:04:15Z</dcterms:modified>
</cp:coreProperties>
</file>