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6" r:id="rId4"/>
    <p:sldMasterId id="2147483660" r:id="rId5"/>
    <p:sldMasterId id="2147483662" r:id="rId6"/>
    <p:sldMasterId id="2147483666" r:id="rId7"/>
    <p:sldMasterId id="2147483668" r:id="rId8"/>
    <p:sldMasterId id="2147483670" r:id="rId9"/>
    <p:sldMasterId id="2147483672" r:id="rId10"/>
  </p:sldMasterIdLst>
  <p:sldIdLst>
    <p:sldId id="256" r:id="rId11"/>
    <p:sldId id="306" r:id="rId12"/>
    <p:sldId id="269" r:id="rId13"/>
    <p:sldId id="305" r:id="rId14"/>
    <p:sldId id="307" r:id="rId15"/>
    <p:sldId id="270" r:id="rId16"/>
    <p:sldId id="308" r:id="rId17"/>
    <p:sldId id="309" r:id="rId18"/>
    <p:sldId id="310" r:id="rId19"/>
    <p:sldId id="311" r:id="rId20"/>
    <p:sldId id="312" r:id="rId21"/>
    <p:sldId id="313" r:id="rId22"/>
    <p:sldId id="304" r:id="rId23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4896038385826773E-2"/>
          <c:y val="3.1183684105334394E-2"/>
          <c:w val="0.93635396161417328"/>
          <c:h val="0.841853725279667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мужской</c:v>
                </c:pt>
              </c:strCache>
            </c:strRef>
          </c:tx>
          <c:spPr>
            <a:solidFill>
              <a:srgbClr val="28659C"/>
            </a:solidFill>
            <a:ln>
              <a:noFill/>
            </a:ln>
            <a:effectLst/>
          </c:spPr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17</c:v>
                </c:pt>
                <c:pt idx="1">
                  <c:v>16</c:v>
                </c:pt>
                <c:pt idx="2">
                  <c:v>15</c:v>
                </c:pt>
                <c:pt idx="3">
                  <c:v>14</c:v>
                </c:pt>
                <c:pt idx="4">
                  <c:v>13</c:v>
                </c:pt>
                <c:pt idx="5">
                  <c:v>12</c:v>
                </c:pt>
                <c:pt idx="6">
                  <c:v>11</c:v>
                </c:pt>
                <c:pt idx="7">
                  <c:v>10</c:v>
                </c:pt>
                <c:pt idx="8">
                  <c:v>9</c:v>
                </c:pt>
                <c:pt idx="9">
                  <c:v>8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77</c:v>
                </c:pt>
                <c:pt idx="1">
                  <c:v>44</c:v>
                </c:pt>
                <c:pt idx="2">
                  <c:v>38</c:v>
                </c:pt>
                <c:pt idx="3">
                  <c:v>20</c:v>
                </c:pt>
                <c:pt idx="4">
                  <c:v>19</c:v>
                </c:pt>
                <c:pt idx="5">
                  <c:v>10</c:v>
                </c:pt>
                <c:pt idx="6">
                  <c:v>9</c:v>
                </c:pt>
                <c:pt idx="7">
                  <c:v>5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F-414A-B560-70411D742F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женский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17</c:v>
                </c:pt>
                <c:pt idx="1">
                  <c:v>16</c:v>
                </c:pt>
                <c:pt idx="2">
                  <c:v>15</c:v>
                </c:pt>
                <c:pt idx="3">
                  <c:v>14</c:v>
                </c:pt>
                <c:pt idx="4">
                  <c:v>13</c:v>
                </c:pt>
                <c:pt idx="5">
                  <c:v>12</c:v>
                </c:pt>
                <c:pt idx="6">
                  <c:v>11</c:v>
                </c:pt>
                <c:pt idx="7">
                  <c:v>10</c:v>
                </c:pt>
                <c:pt idx="8">
                  <c:v>9</c:v>
                </c:pt>
                <c:pt idx="9">
                  <c:v>8</c:v>
                </c:pt>
              </c:numCache>
            </c:num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30</c:v>
                </c:pt>
                <c:pt idx="1">
                  <c:v>26</c:v>
                </c:pt>
                <c:pt idx="2">
                  <c:v>32</c:v>
                </c:pt>
                <c:pt idx="3">
                  <c:v>40</c:v>
                </c:pt>
                <c:pt idx="4">
                  <c:v>17</c:v>
                </c:pt>
                <c:pt idx="5">
                  <c:v>8</c:v>
                </c:pt>
                <c:pt idx="6">
                  <c:v>6</c:v>
                </c:pt>
                <c:pt idx="7">
                  <c:v>4</c:v>
                </c:pt>
                <c:pt idx="8">
                  <c:v>3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4F-414A-B560-70411D742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2629952"/>
        <c:axId val="552628152"/>
      </c:barChart>
      <c:catAx>
        <c:axId val="55262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2628152"/>
        <c:crosses val="autoZero"/>
        <c:auto val="1"/>
        <c:lblAlgn val="ctr"/>
        <c:lblOffset val="100"/>
        <c:noMultiLvlLbl val="0"/>
      </c:catAx>
      <c:valAx>
        <c:axId val="552628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262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мужской</c:v>
                </c:pt>
              </c:strCache>
            </c:strRef>
          </c:tx>
          <c:spPr>
            <a:solidFill>
              <a:srgbClr val="28659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буллинг</c:v>
                </c:pt>
                <c:pt idx="1">
                  <c:v>самоосуждение за реальный проступок</c:v>
                </c:pt>
                <c:pt idx="2">
                  <c:v>боязнь наказания</c:v>
                </c:pt>
                <c:pt idx="3">
                  <c:v>смерть друга</c:v>
                </c:pt>
                <c:pt idx="4">
                  <c:v>проблемы со сдачей ГИА, ЕГЭ</c:v>
                </c:pt>
                <c:pt idx="5">
                  <c:v>конфликт со сверстниками</c:v>
                </c:pt>
                <c:pt idx="6">
                  <c:v>соматическое неблагополучие (хронические заболевания)</c:v>
                </c:pt>
                <c:pt idx="7">
                  <c:v>развод родителей</c:v>
                </c:pt>
                <c:pt idx="8">
                  <c:v>потеря значимого взрослого</c:v>
                </c:pt>
                <c:pt idx="9">
                  <c:v>проблемы с успеваемостью в школе</c:v>
                </c:pt>
                <c:pt idx="10">
                  <c:v>конфликты с родителями</c:v>
                </c:pt>
                <c:pt idx="11">
                  <c:v>разрыв романтических отношений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0</c:v>
                </c:pt>
                <c:pt idx="1">
                  <c:v>4</c:v>
                </c:pt>
                <c:pt idx="2">
                  <c:v>5</c:v>
                </c:pt>
                <c:pt idx="3">
                  <c:v>7</c:v>
                </c:pt>
                <c:pt idx="4">
                  <c:v>7</c:v>
                </c:pt>
                <c:pt idx="5">
                  <c:v>13</c:v>
                </c:pt>
                <c:pt idx="6">
                  <c:v>17</c:v>
                </c:pt>
                <c:pt idx="7">
                  <c:v>21</c:v>
                </c:pt>
                <c:pt idx="8">
                  <c:v>30</c:v>
                </c:pt>
                <c:pt idx="9">
                  <c:v>41</c:v>
                </c:pt>
                <c:pt idx="10">
                  <c:v>60</c:v>
                </c:pt>
                <c:pt idx="1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97-4F79-A024-7441B57384E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женский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буллинг</c:v>
                </c:pt>
                <c:pt idx="1">
                  <c:v>самоосуждение за реальный проступок</c:v>
                </c:pt>
                <c:pt idx="2">
                  <c:v>боязнь наказания</c:v>
                </c:pt>
                <c:pt idx="3">
                  <c:v>смерть друга</c:v>
                </c:pt>
                <c:pt idx="4">
                  <c:v>проблемы со сдачей ГИА, ЕГЭ</c:v>
                </c:pt>
                <c:pt idx="5">
                  <c:v>конфликт со сверстниками</c:v>
                </c:pt>
                <c:pt idx="6">
                  <c:v>соматическое неблагополучие (хронические заболевания)</c:v>
                </c:pt>
                <c:pt idx="7">
                  <c:v>развод родителей</c:v>
                </c:pt>
                <c:pt idx="8">
                  <c:v>потеря значимого взрослого</c:v>
                </c:pt>
                <c:pt idx="9">
                  <c:v>проблемы с успеваемостью в школе</c:v>
                </c:pt>
                <c:pt idx="10">
                  <c:v>конфликты с родителями</c:v>
                </c:pt>
                <c:pt idx="11">
                  <c:v>разрыв романтических отношений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15</c:v>
                </c:pt>
                <c:pt idx="4">
                  <c:v>13</c:v>
                </c:pt>
                <c:pt idx="5">
                  <c:v>9</c:v>
                </c:pt>
                <c:pt idx="6">
                  <c:v>11</c:v>
                </c:pt>
                <c:pt idx="7">
                  <c:v>38</c:v>
                </c:pt>
                <c:pt idx="8">
                  <c:v>29</c:v>
                </c:pt>
                <c:pt idx="9">
                  <c:v>38</c:v>
                </c:pt>
                <c:pt idx="10">
                  <c:v>38</c:v>
                </c:pt>
                <c:pt idx="11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97-4F79-A024-7441B57384E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буллинг</c:v>
                </c:pt>
                <c:pt idx="1">
                  <c:v>самоосуждение за реальный проступок</c:v>
                </c:pt>
                <c:pt idx="2">
                  <c:v>боязнь наказания</c:v>
                </c:pt>
                <c:pt idx="3">
                  <c:v>смерть друга</c:v>
                </c:pt>
                <c:pt idx="4">
                  <c:v>проблемы со сдачей ГИА, ЕГЭ</c:v>
                </c:pt>
                <c:pt idx="5">
                  <c:v>конфликт со сверстниками</c:v>
                </c:pt>
                <c:pt idx="6">
                  <c:v>соматическое неблагополучие (хронические заболевания)</c:v>
                </c:pt>
                <c:pt idx="7">
                  <c:v>развод родителей</c:v>
                </c:pt>
                <c:pt idx="8">
                  <c:v>потеря значимого взрослого</c:v>
                </c:pt>
                <c:pt idx="9">
                  <c:v>проблемы с успеваемостью в школе</c:v>
                </c:pt>
                <c:pt idx="10">
                  <c:v>конфликты с родителями</c:v>
                </c:pt>
                <c:pt idx="11">
                  <c:v>разрыв романтических отношений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2-B697-4F79-A024-7441B57384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4"/>
        <c:axId val="427215384"/>
        <c:axId val="427216464"/>
      </c:barChart>
      <c:catAx>
        <c:axId val="427215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216464"/>
        <c:crosses val="autoZero"/>
        <c:auto val="1"/>
        <c:lblAlgn val="ctr"/>
        <c:lblOffset val="100"/>
        <c:noMultiLvlLbl val="0"/>
      </c:catAx>
      <c:valAx>
        <c:axId val="427216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215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 w="9525">
              <a:solidFill>
                <a:srgbClr val="5B9BD5">
                  <a:lumMod val="50000"/>
                </a:srgbClr>
              </a:solidFill>
            </a:ln>
            <a:effectLst>
              <a:outerShdw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28659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DA2-496A-81CD-9E8E0E6F6172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28659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DA2-496A-81CD-9E8E0E6F61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Нет хобби</c:v>
                </c:pt>
                <c:pt idx="1">
                  <c:v>Связанное с искусством (музыка, рисование, чтение и др.)</c:v>
                </c:pt>
                <c:pt idx="2">
                  <c:v>Связанное со спортом</c:v>
                </c:pt>
                <c:pt idx="3">
                  <c:v>Участие в детских объединениях, занятия в подростковых центрах</c:v>
                </c:pt>
                <c:pt idx="4">
                  <c:v>Связанное с компьютером</c:v>
                </c:pt>
                <c:pt idx="5">
                  <c:v>Связанное с науками (история, химия, астрономия, физика)</c:v>
                </c:pt>
                <c:pt idx="6">
                  <c:v>Коллекционирование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0.52</c:v>
                </c:pt>
                <c:pt idx="1">
                  <c:v>0.28000000000000003</c:v>
                </c:pt>
                <c:pt idx="2">
                  <c:v>0.28000000000000003</c:v>
                </c:pt>
                <c:pt idx="3">
                  <c:v>0.24</c:v>
                </c:pt>
                <c:pt idx="4">
                  <c:v>0.17</c:v>
                </c:pt>
                <c:pt idx="5">
                  <c:v>0.01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A2-496A-81CD-9E8E0E6F617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</a:gradFill>
            <a:ln>
              <a:noFill/>
            </a:ln>
            <a:effectLst>
              <a:outerShdw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Нет хобби</c:v>
                </c:pt>
                <c:pt idx="1">
                  <c:v>Связанное с искусством (музыка, рисование, чтение и др.)</c:v>
                </c:pt>
                <c:pt idx="2">
                  <c:v>Связанное со спортом</c:v>
                </c:pt>
                <c:pt idx="3">
                  <c:v>Участие в детских объединениях, занятия в подростковых центрах</c:v>
                </c:pt>
                <c:pt idx="4">
                  <c:v>Связанное с компьютером</c:v>
                </c:pt>
                <c:pt idx="5">
                  <c:v>Связанное с науками (история, химия, астрономия, физика)</c:v>
                </c:pt>
                <c:pt idx="6">
                  <c:v>Коллекционирование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3-EDA2-496A-81CD-9E8E0E6F617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</a:gradFill>
            <a:ln>
              <a:noFill/>
            </a:ln>
            <a:effectLst>
              <a:outerShdw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Нет хобби</c:v>
                </c:pt>
                <c:pt idx="1">
                  <c:v>Связанное с искусством (музыка, рисование, чтение и др.)</c:v>
                </c:pt>
                <c:pt idx="2">
                  <c:v>Связанное со спортом</c:v>
                </c:pt>
                <c:pt idx="3">
                  <c:v>Участие в детских объединениях, занятия в подростковых центрах</c:v>
                </c:pt>
                <c:pt idx="4">
                  <c:v>Связанное с компьютером</c:v>
                </c:pt>
                <c:pt idx="5">
                  <c:v>Связанное с науками (история, химия, астрономия, физика)</c:v>
                </c:pt>
                <c:pt idx="6">
                  <c:v>Коллекционирование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4-EDA2-496A-81CD-9E8E0E6F617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99"/>
        <c:axId val="1103602527"/>
        <c:axId val="1103605855"/>
      </c:barChart>
      <c:catAx>
        <c:axId val="110360252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03605855"/>
        <c:crosses val="autoZero"/>
        <c:auto val="1"/>
        <c:lblAlgn val="ctr"/>
        <c:lblOffset val="100"/>
        <c:noMultiLvlLbl val="0"/>
      </c:catAx>
      <c:valAx>
        <c:axId val="1103605855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03602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1923939195100608"/>
          <c:y val="0.22628108986376702"/>
          <c:w val="0.35411380869058035"/>
          <c:h val="0.6070522434695663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0"/>
            <c:spPr>
              <a:solidFill>
                <a:srgbClr val="28659C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C0E-40BD-9AF2-0DE2052C0512}"/>
              </c:ext>
            </c:extLst>
          </c:dPt>
          <c:dPt>
            <c:idx val="1"/>
            <c:bubble3D val="0"/>
            <c:spPr>
              <a:solidFill>
                <a:srgbClr val="A50000"/>
              </a:soli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C0E-40BD-9AF2-0DE2052C0512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C0E-40BD-9AF2-0DE2052C051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C0E-40BD-9AF2-0DE2052C0512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C0E-40BD-9AF2-0DE2052C05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воспитывались в полной семье</c:v>
                </c:pt>
                <c:pt idx="1">
                  <c:v>воспитывались одной матерью</c:v>
                </c:pt>
                <c:pt idx="2">
                  <c:v>воспитывались одним отцом</c:v>
                </c:pt>
                <c:pt idx="3">
                  <c:v>находились под родственной опекой</c:v>
                </c:pt>
                <c:pt idx="4">
                  <c:v>находились под неродственной опекой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230</c:v>
                </c:pt>
                <c:pt idx="1">
                  <c:v>110</c:v>
                </c:pt>
                <c:pt idx="2">
                  <c:v>16</c:v>
                </c:pt>
                <c:pt idx="3">
                  <c:v>22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0E-40BD-9AF2-0DE2052C05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7C0E-40BD-9AF2-0DE2052C0512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7C0E-40BD-9AF2-0DE2052C0512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7C0E-40BD-9AF2-0DE2052C0512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7C0E-40BD-9AF2-0DE2052C0512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4-7C0E-40BD-9AF2-0DE2052C05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воспитывались в полной семье</c:v>
                </c:pt>
                <c:pt idx="1">
                  <c:v>воспитывались одной матерью</c:v>
                </c:pt>
                <c:pt idx="2">
                  <c:v>воспитывались одним отцом</c:v>
                </c:pt>
                <c:pt idx="3">
                  <c:v>находились под родственной опекой</c:v>
                </c:pt>
                <c:pt idx="4">
                  <c:v>находились под неродственной опекой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5-7C0E-40BD-9AF2-0DE2052C05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7C0E-40BD-9AF2-0DE2052C0512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7C0E-40BD-9AF2-0DE2052C0512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7C0E-40BD-9AF2-0DE2052C0512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7C0E-40BD-9AF2-0DE2052C0512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</a:gradFill>
              <a:ln>
                <a:noFill/>
              </a:ln>
              <a:effectLst>
                <a:outerShdw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7C0E-40BD-9AF2-0DE2052C05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воспитывались в полной семье</c:v>
                </c:pt>
                <c:pt idx="1">
                  <c:v>воспитывались одной матерью</c:v>
                </c:pt>
                <c:pt idx="2">
                  <c:v>воспитывались одним отцом</c:v>
                </c:pt>
                <c:pt idx="3">
                  <c:v>находились под родственной опекой</c:v>
                </c:pt>
                <c:pt idx="4">
                  <c:v>находились под неродственной опекой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20-7C0E-40BD-9AF2-0DE2052C051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334463400408272E-2"/>
          <c:y val="0.16296494188226474"/>
          <c:w val="0.53821977981918923"/>
          <c:h val="0.757669978752655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D17036A-A74D-4AC7-84BC-E9F77669049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0ED3FF99-7D3A-45BD-A439-1C917CF3FEA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95DAF45E-1ED2-4533-A3E7-628F71F9405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917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09.01.2025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8749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A8275FE-DBBE-457C-A04C-407CC4D5517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B93708F-48F7-4A4B-9FA0-65DDA8FC828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5283020-0DBC-48A3-81A4-F6726734D00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5F286821-9240-4E83-9A63-AEA7D3C0504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BD48C619-F6FE-4E28-86EC-97014ED9E2B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C313A170-51CD-46E2-AB99-20911934DE2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BBA43E0B-8B88-4197-8CBB-E7C5FC8BD5E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883AF1B8-FA10-4D2F-A5F0-D80C2C97DC0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jpeg"/><Relationship Id="rId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E3C5FC0-8FC1-40BB-BAED-2A4D9AFE5C79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ftr" idx="37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B6951CB-6D39-4E0B-AD11-2E9E0DD43D0A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dt" idx="39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B270083-CCC7-42CB-872B-78058A165F9E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AD86A9C-8824-4E34-90E9-35B6A86861DA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2BE16B-A97F-46E1-95AE-E31C63462DD1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43D87F7-651D-4C02-BDC7-3515551149E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223C62B-416F-49FB-B9AE-E91B5BD057C7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26FE193-5864-416C-AB59-926EC6B37658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6" name="PlaceHolder 2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D92EAC3-057F-427C-93E2-43B1C38330BE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2" name="PlaceHolder 2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471D13A-3FDC-40E9-85D0-EE6557EC6BB8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123"/>
          <p:cNvSpPr/>
          <p:nvPr/>
        </p:nvSpPr>
        <p:spPr>
          <a:xfrm>
            <a:off x="702000" y="6091560"/>
            <a:ext cx="1870200" cy="577080"/>
          </a:xfrm>
          <a:prstGeom prst="ellipse">
            <a:avLst/>
          </a:prstGeom>
          <a:solidFill>
            <a:srgbClr val="2D427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4BB3DF-7F44-331E-B3FF-F03D5A22D4BD}"/>
              </a:ext>
            </a:extLst>
          </p:cNvPr>
          <p:cNvSpPr/>
          <p:nvPr/>
        </p:nvSpPr>
        <p:spPr>
          <a:xfrm>
            <a:off x="2175713" y="339244"/>
            <a:ext cx="81640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осуществляющее психолого-педагогическую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и медико-социальную помощь</a:t>
            </a:r>
            <a:r>
              <a:rPr kumimoji="0" lang="en-US" sz="1600" b="1" i="0" u="none" strike="noStrike" kern="1200" cap="none" spc="0" normalizeH="0" baseline="0" noProof="0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диагностики и консультирования» Краснодарского края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C05362-1980-EFB5-1361-B6322F50D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60" y="186171"/>
            <a:ext cx="1977295" cy="20086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703DE98-56D9-56D3-7744-8E2DFF943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05" y="2194771"/>
            <a:ext cx="946279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специалистов </a:t>
            </a:r>
            <a:br>
              <a:rPr kumimoji="0" lang="ru-RU" sz="3600" b="1" i="0" u="none" strike="noStrike" kern="1200" cap="none" spc="0" normalizeH="0" baseline="0" noProof="0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ППМС Центра и организаций СПО </a:t>
            </a:r>
            <a:br>
              <a:rPr kumimoji="0" lang="ru-RU" sz="3600" b="1" i="0" u="none" strike="noStrike" kern="1200" cap="none" spc="0" normalizeH="0" baseline="0" noProof="0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психолого</a:t>
            </a:r>
            <a:r>
              <a:rPr lang="ru-RU" sz="36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-педагогическому сопровождению обучающихся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64BA3-063B-C11F-A7FC-EB73D533C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BEFEE89-687C-1EA9-CD3D-22B40689AA91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60CF531-7483-28CC-02E9-63F9393B497F}"/>
              </a:ext>
            </a:extLst>
          </p:cNvPr>
          <p:cNvSpPr txBox="1">
            <a:spLocks/>
          </p:cNvSpPr>
          <p:nvPr/>
        </p:nvSpPr>
        <p:spPr>
          <a:xfrm>
            <a:off x="1194334" y="365126"/>
            <a:ext cx="9011550" cy="67868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 семьи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C1DFC4A-C759-47A8-E466-46E8A1F35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2181575"/>
              </p:ext>
            </p:extLst>
          </p:nvPr>
        </p:nvGraphicFramePr>
        <p:xfrm>
          <a:off x="1713298" y="1183979"/>
          <a:ext cx="8961120" cy="4491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4E09277-6108-92FE-14FA-A7A835998F75}"/>
              </a:ext>
            </a:extLst>
          </p:cNvPr>
          <p:cNvSpPr txBox="1"/>
          <p:nvPr/>
        </p:nvSpPr>
        <p:spPr>
          <a:xfrm>
            <a:off x="2374946" y="5769186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Calibri"/>
              </a:rPr>
              <a:t>249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16CED-DD1F-D966-530A-9AE8770856D9}"/>
              </a:ext>
            </a:extLst>
          </p:cNvPr>
          <p:cNvSpPr txBox="1"/>
          <p:nvPr/>
        </p:nvSpPr>
        <p:spPr>
          <a:xfrm>
            <a:off x="3160739" y="5695299"/>
            <a:ext cx="4637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подростков (63,8%) были братья или сестры: </a:t>
            </a:r>
          </a:p>
          <a:p>
            <a:r>
              <a:rPr lang="ru-RU" dirty="0">
                <a:solidFill>
                  <a:srgbClr val="000000"/>
                </a:solidFill>
                <a:latin typeface="Calibri"/>
              </a:rPr>
              <a:t>У 152 – один, у 63 – два, у 34 – три и более.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8F50F3-EA63-08CF-B844-72076E7B2B6A}"/>
              </a:ext>
            </a:extLst>
          </p:cNvPr>
          <p:cNvSpPr txBox="1"/>
          <p:nvPr/>
        </p:nvSpPr>
        <p:spPr>
          <a:xfrm>
            <a:off x="2068452" y="583949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У</a:t>
            </a:r>
          </a:p>
        </p:txBody>
      </p:sp>
    </p:spTree>
    <p:extLst>
      <p:ext uri="{BB962C8B-B14F-4D97-AF65-F5344CB8AC3E}">
        <p14:creationId xmlns:p14="http://schemas.microsoft.com/office/powerpoint/2010/main" val="6798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50A5D-BB49-E2CF-9F1A-9F2A1096D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3F373D0-A9A7-562B-CD60-31AA1A56B3EE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210538-A786-C808-9A57-8A70100E5403}"/>
              </a:ext>
            </a:extLst>
          </p:cNvPr>
          <p:cNvSpPr txBox="1"/>
          <p:nvPr/>
        </p:nvSpPr>
        <p:spPr>
          <a:xfrm>
            <a:off x="545690" y="1439695"/>
            <a:ext cx="6805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 подростков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имели психопатологической отягощенной наследственности со стороны матери или отца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D08B5-666B-F4E3-3489-083DAF01CEFA}"/>
              </a:ext>
            </a:extLst>
          </p:cNvPr>
          <p:cNvSpPr txBox="1"/>
          <p:nvPr/>
        </p:nvSpPr>
        <p:spPr>
          <a:xfrm>
            <a:off x="2210374" y="2896333"/>
            <a:ext cx="9086891" cy="3417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227455" indent="-342900" algn="just">
              <a:spcBef>
                <a:spcPts val="555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6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98,9 % несовершеннолетних не состояли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интернет-сообществах, содержащих деструктивный контент.</a:t>
            </a:r>
          </a:p>
          <a:p>
            <a:pPr marL="342900" marR="809625" indent="-342900" algn="just">
              <a:spcBef>
                <a:spcPts val="545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6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96,1 % несовершеннолетних не относили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себя к какой-либо</a:t>
            </a:r>
            <a:r>
              <a:rPr lang="ru-RU" sz="1600" spc="4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субкультуре,</a:t>
            </a:r>
            <a:r>
              <a:rPr lang="ru-RU" sz="1600" spc="-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движению</a:t>
            </a:r>
            <a:r>
              <a:rPr lang="ru-RU" sz="1600" spc="-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(аниме,</a:t>
            </a:r>
            <a:r>
              <a:rPr lang="ru-RU" sz="1600" spc="-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dead</a:t>
            </a:r>
            <a:r>
              <a:rPr lang="ru-RU" sz="1600" spc="-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inside</a:t>
            </a:r>
            <a:r>
              <a:rPr lang="ru-RU" sz="1600" spc="-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600" spc="-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т.п.).</a:t>
            </a:r>
          </a:p>
          <a:p>
            <a:pPr marL="342900" marR="1272540" lvl="0" indent="-342900" algn="just" defTabSz="914400" rtl="0" eaLnBrk="1" fontAlgn="auto" latinLnBrk="0" hangingPunct="1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68A6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70 % случаев подросток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 находился в состоянии</a:t>
            </a:r>
            <a:r>
              <a:rPr kumimoji="0" lang="ru-RU" sz="1600" b="0" i="0" u="none" strike="noStrike" kern="1200" cap="none" spc="20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алкогольного или наркотического опьянения.</a:t>
            </a:r>
          </a:p>
          <a:p>
            <a:pPr marL="342900" marR="902335" lvl="0" indent="-342900" algn="just" defTabSz="914400" rtl="0" eaLnBrk="1" fontAlgn="auto" latinLnBrk="0" hangingPunct="1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68A6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21,8 % случаях от общего числа суицидентов (85 человек) несовершеннолетние употребляли: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никотиносодержащие вещества (43 %), антидепрессанты (30 %), вейпы (21 %), энергетики</a:t>
            </a:r>
            <a:r>
              <a:rPr kumimoji="0" lang="ru-RU" sz="1600" b="0" i="0" u="none" strike="noStrike" kern="1200" cap="none" spc="4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(6</a:t>
            </a:r>
            <a:r>
              <a:rPr kumimoji="0" lang="ru-RU" sz="1600" b="0" i="0" u="none" strike="noStrike" kern="1200" cap="none" spc="40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1200" cap="none" spc="-25" normalizeH="0" baseline="0" noProof="0" dirty="0">
                <a:ln>
                  <a:noFill/>
                </a:ln>
                <a:solidFill>
                  <a:srgbClr val="32303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%).</a:t>
            </a:r>
          </a:p>
          <a:p>
            <a:pPr marL="342900" marR="614680" indent="-342900" algn="just">
              <a:lnSpc>
                <a:spcPct val="105000"/>
              </a:lnSpc>
              <a:spcBef>
                <a:spcPts val="645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6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10% подростков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состояли на учете в комиссии по делам</a:t>
            </a:r>
            <a:r>
              <a:rPr lang="ru-RU" sz="1600" spc="4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несовершеннолетних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защите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их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прав,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ПДН;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45</a:t>
            </a:r>
            <a:r>
              <a:rPr lang="ru-RU" sz="1600" spc="-4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подростков (11,5 %) состояли на учете у психиатра, 5 у нарколога (1,3 %).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1272540" indent="-342900" algn="just">
              <a:spcBef>
                <a:spcPts val="555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6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B44F-8472-82EE-B5C7-097693B4A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FD5C282-8A39-9667-F9B3-3B449F07613A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7705E-E624-3A42-6F07-F41A8CDF3272}"/>
              </a:ext>
            </a:extLst>
          </p:cNvPr>
          <p:cNvSpPr txBox="1"/>
          <p:nvPr/>
        </p:nvSpPr>
        <p:spPr>
          <a:xfrm>
            <a:off x="3046771" y="129821"/>
            <a:ext cx="609845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Портрет несовершеннолетнего </a:t>
            </a:r>
            <a:b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суицидальным поведением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512AA3-8325-0D6F-8AD4-9F296A0CA86D}"/>
              </a:ext>
            </a:extLst>
          </p:cNvPr>
          <p:cNvSpPr txBox="1"/>
          <p:nvPr/>
        </p:nvSpPr>
        <p:spPr>
          <a:xfrm>
            <a:off x="1139600" y="1428397"/>
            <a:ext cx="10077651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541655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Подросток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мужского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пола,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средний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возраст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15</a:t>
            </a:r>
            <a:r>
              <a:rPr lang="ru-RU" sz="1500" spc="15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лет,</a:t>
            </a:r>
            <a:r>
              <a:rPr lang="ru-RU" sz="1500" spc="-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учится</a:t>
            </a:r>
            <a:r>
              <a:rPr lang="ru-RU" sz="1500" spc="-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-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школе</a:t>
            </a:r>
            <a:r>
              <a:rPr lang="ru-RU" sz="1500" spc="-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500" spc="-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очной</a:t>
            </a:r>
            <a:r>
              <a:rPr lang="ru-RU" sz="1500" spc="-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форме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обучения.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805815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Обычно не имеет отягощенной наследственности,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диагностированных расстройств,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случаев суицида со стороны родственников и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ближайшего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окружения.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1149985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Чаще</a:t>
            </a:r>
            <a:r>
              <a:rPr lang="ru-RU" sz="1500" spc="-5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всего</a:t>
            </a:r>
            <a:r>
              <a:rPr lang="ru-RU" sz="1500" spc="-5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</a:t>
            </a:r>
            <a:r>
              <a:rPr lang="ru-RU" sz="1500" spc="-5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состоит</a:t>
            </a:r>
            <a:r>
              <a:rPr lang="ru-RU" sz="1500" spc="-5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500" spc="-5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учете</a:t>
            </a:r>
            <a:r>
              <a:rPr lang="ru-RU" sz="1500" spc="-5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-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комиссии</a:t>
            </a:r>
            <a:r>
              <a:rPr lang="ru-RU" sz="1500" spc="-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</a:t>
            </a:r>
            <a:r>
              <a:rPr lang="ru-RU" sz="1500" spc="-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делам несовершеннолетних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защите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их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прав,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ПДН,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учете у психиатра и нарколога.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8707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-2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большинстве</a:t>
            </a:r>
            <a:r>
              <a:rPr lang="ru-RU" sz="1500" spc="-2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случаев</a:t>
            </a:r>
            <a:r>
              <a:rPr lang="ru-RU" sz="1500" spc="-2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воспитывается</a:t>
            </a:r>
            <a:r>
              <a:rPr lang="ru-RU" sz="1500" spc="-2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-2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полной</a:t>
            </a:r>
            <a:r>
              <a:rPr lang="ru-RU" sz="1500" spc="-2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семье,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проживает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совместно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отцом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матерью,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имеет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одного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брата или</a:t>
            </a:r>
            <a:r>
              <a:rPr lang="ru-RU" sz="1500" spc="-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сестру.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74422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течение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года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мог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сталкиваться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разрывом</a:t>
            </a:r>
            <a:r>
              <a:rPr lang="ru-RU" sz="1500" spc="-6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романтических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отношений</a:t>
            </a:r>
            <a:r>
              <a:rPr lang="ru-RU" sz="1500" spc="-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или</a:t>
            </a:r>
            <a:r>
              <a:rPr lang="ru-RU" sz="1500" spc="-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конфликтами</a:t>
            </a:r>
            <a:r>
              <a:rPr lang="ru-RU" sz="1500" spc="-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</a:t>
            </a:r>
            <a:r>
              <a:rPr lang="ru-RU" sz="1500" spc="-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родителями.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74803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Обычно</a:t>
            </a:r>
            <a:r>
              <a:rPr lang="ru-RU" sz="1500" spc="14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общителен,</a:t>
            </a:r>
            <a:r>
              <a:rPr lang="ru-RU" sz="1500" spc="14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имеет</a:t>
            </a:r>
            <a:r>
              <a:rPr lang="ru-RU" sz="1500" spc="14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школьных</a:t>
            </a:r>
            <a:r>
              <a:rPr lang="ru-RU" sz="1500" spc="14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500" spc="14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внешкольных</a:t>
            </a:r>
            <a:r>
              <a:rPr lang="ru-RU" sz="1500" spc="14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друзей,</a:t>
            </a:r>
            <a:r>
              <a:rPr lang="ru-RU" sz="1500" spc="2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 учебе проявляет формальное отношение.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1640205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Обычно не имеет зависимостей,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 принимает</a:t>
            </a:r>
            <a:r>
              <a:rPr lang="ru-RU" sz="1500" spc="4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антидепрессанты.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126492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14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анамнезе</a:t>
            </a:r>
            <a:r>
              <a:rPr lang="ru-RU" sz="1500" spc="14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</a:t>
            </a:r>
            <a:r>
              <a:rPr lang="ru-RU" sz="1500" spc="14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установлены</a:t>
            </a:r>
            <a:r>
              <a:rPr lang="ru-RU" sz="1500" spc="14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факты</a:t>
            </a:r>
            <a:r>
              <a:rPr lang="ru-RU" sz="1500" spc="14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несуицидального самоповреждающего поведения до суицида.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54737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Суицидальные</a:t>
            </a:r>
            <a:r>
              <a:rPr lang="ru-RU" sz="1500" spc="-2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действия</a:t>
            </a:r>
            <a:r>
              <a:rPr lang="ru-RU" sz="1500" spc="-2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совершались</a:t>
            </a:r>
            <a:r>
              <a:rPr lang="ru-RU" sz="1500" spc="-2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</a:t>
            </a:r>
            <a:r>
              <a:rPr lang="ru-RU" sz="1500" spc="-2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себя</a:t>
            </a:r>
            <a:r>
              <a:rPr lang="ru-RU" sz="1500" spc="-2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дома</a:t>
            </a:r>
            <a:r>
              <a:rPr lang="ru-RU" sz="1500" spc="1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путем</a:t>
            </a:r>
            <a:r>
              <a:rPr lang="ru-RU" sz="1500" spc="1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самоповешения,</a:t>
            </a:r>
            <a:r>
              <a:rPr lang="ru-RU" sz="1500" spc="1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подготовка</a:t>
            </a:r>
            <a:r>
              <a:rPr lang="ru-RU" sz="1500" spc="1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суицида</a:t>
            </a:r>
            <a:r>
              <a:rPr lang="ru-RU" sz="1500" spc="16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была</a:t>
            </a:r>
            <a:r>
              <a:rPr lang="ru-RU" sz="1500" spc="16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скрытой.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121285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Основными</a:t>
            </a:r>
            <a:r>
              <a:rPr lang="ru-RU" sz="1500" spc="13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мотивами</a:t>
            </a:r>
            <a:r>
              <a:rPr lang="ru-RU" sz="1500" spc="13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совершения</a:t>
            </a:r>
            <a:r>
              <a:rPr lang="ru-RU" sz="1500" spc="1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суицида</a:t>
            </a:r>
            <a:r>
              <a:rPr lang="ru-RU" sz="1500" spc="1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являются</a:t>
            </a:r>
            <a:r>
              <a:rPr lang="ru-RU" sz="1500" spc="2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неудачная</a:t>
            </a:r>
            <a:r>
              <a:rPr lang="ru-RU" sz="1500" spc="-9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любовь</a:t>
            </a:r>
            <a:r>
              <a:rPr lang="ru-RU" sz="1500" spc="-9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500" spc="-9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недостаток</a:t>
            </a:r>
            <a:r>
              <a:rPr lang="ru-RU" sz="1500" spc="-9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внимания</a:t>
            </a:r>
            <a:r>
              <a:rPr lang="ru-RU" sz="1500" spc="-9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500" spc="-9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заботы.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13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школе</a:t>
            </a:r>
            <a:r>
              <a:rPr lang="ru-RU" sz="1500" spc="13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чаще</a:t>
            </a:r>
            <a:r>
              <a:rPr lang="ru-RU" sz="1500" spc="13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всего</a:t>
            </a:r>
            <a:r>
              <a:rPr lang="ru-RU" sz="1500" spc="13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</a:t>
            </a:r>
            <a:r>
              <a:rPr lang="ru-RU" sz="1500" spc="13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знали</a:t>
            </a:r>
            <a:r>
              <a:rPr lang="ru-RU" sz="1500" spc="135" dirty="0">
                <a:solidFill>
                  <a:srgbClr val="1C68A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</a:t>
            </a:r>
            <a:r>
              <a:rPr lang="ru-RU" sz="1500" spc="1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суицидальных</a:t>
            </a:r>
            <a:r>
              <a:rPr lang="ru-RU" sz="1500" spc="13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тенденциях </a:t>
            </a:r>
            <a:r>
              <a:rPr lang="ru-RU" sz="1500" spc="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замечали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особенности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15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поведении</a:t>
            </a:r>
            <a:r>
              <a:rPr lang="ru-RU" sz="1500" spc="1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несовершеннолетнего.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1C68A6"/>
              </a:buClr>
              <a:buSzPts val="1000"/>
              <a:buFont typeface="Tahoma" panose="020B0604030504040204" pitchFamily="34" charset="0"/>
              <a:buChar char="–"/>
              <a:tabLst>
                <a:tab pos="755650" algn="l"/>
              </a:tabLst>
            </a:pPr>
            <a:r>
              <a:rPr lang="ru-RU" sz="150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</a:t>
            </a:r>
            <a:r>
              <a:rPr lang="ru-RU" sz="1500" spc="15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состоял </a:t>
            </a:r>
            <a:r>
              <a:rPr lang="ru-RU" sz="150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500" spc="13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интернет-сообществах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ru-RU" sz="1500" spc="1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содержащих</a:t>
            </a:r>
            <a:r>
              <a:rPr lang="ru-RU" sz="1500" spc="13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деструктивный</a:t>
            </a:r>
            <a:r>
              <a:rPr lang="ru-RU" sz="1500" spc="135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контент</a:t>
            </a:r>
            <a:r>
              <a:rPr lang="ru-RU" sz="1500" spc="4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суицидального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характера,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относил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себя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</a:t>
            </a:r>
            <a:r>
              <a:rPr lang="ru-RU" sz="1500" spc="-1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какой-либо субкультуре,</a:t>
            </a:r>
            <a:r>
              <a:rPr lang="ru-RU" sz="1500" spc="-5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2303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движению.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76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60694" y="0"/>
            <a:ext cx="7650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осуществляющее психолого-педагогическую и медико-социальную помощь</a:t>
            </a:r>
            <a:r>
              <a:rPr kumimoji="0" lang="en-US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диагностики и консультирования» Краснодарского края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270922" y="1602557"/>
            <a:ext cx="5876925" cy="12823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defPPr>
              <a:defRPr/>
            </a:defPPr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Краснодар, ул. Линейная, 57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 (861) 992-66-73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800" b="1" kern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4188" y="2725495"/>
            <a:ext cx="5590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http://cdik-center.ru/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эл. почта: diagn.prof@bk.ru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FBEAA2-242B-B4D2-47FC-34EE569E9D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417" y="4463845"/>
            <a:ext cx="1961244" cy="19612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187ABD-674D-81FC-6B9F-80F2A5F653C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42" y="4463845"/>
            <a:ext cx="1864005" cy="19612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191CA7-2852-9655-3A53-64722B75F91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531" y="4431227"/>
            <a:ext cx="1961244" cy="19612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2900FB-AE38-056B-B6AA-E435F5D5B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962" y="75415"/>
            <a:ext cx="1503340" cy="15271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749F003-F869-2052-A0BE-ECCC46E244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2" t="11004" r="-501" b="5467"/>
          <a:stretch>
            <a:fillRect/>
          </a:stretch>
        </p:blipFill>
        <p:spPr>
          <a:xfrm>
            <a:off x="318662" y="1418659"/>
            <a:ext cx="4083346" cy="497381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D9E3F-9804-5A7D-653B-B4E30D47E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5A59A9B-2A9E-0645-615D-4D3FF1B69508}"/>
              </a:ext>
            </a:extLst>
          </p:cNvPr>
          <p:cNvSpPr txBox="1">
            <a:spLocks/>
          </p:cNvSpPr>
          <p:nvPr/>
        </p:nvSpPr>
        <p:spPr>
          <a:xfrm>
            <a:off x="1216058" y="72561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CD89A4-3E46-6AAB-77C8-5744715283E0}"/>
              </a:ext>
            </a:extLst>
          </p:cNvPr>
          <p:cNvSpPr txBox="1"/>
          <p:nvPr/>
        </p:nvSpPr>
        <p:spPr>
          <a:xfrm>
            <a:off x="674738" y="1536101"/>
            <a:ext cx="299761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оказание своевременной адресной комплексной психолого-педагогической и социально-педагогической помощи обучающимся, требующим повышенного психолого-педагогического внимания и склонным к деструктивному поведению.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306D8-92A7-23E5-83F1-9257158FD58D}"/>
              </a:ext>
            </a:extLst>
          </p:cNvPr>
          <p:cNvSpPr txBox="1"/>
          <p:nvPr/>
        </p:nvSpPr>
        <p:spPr>
          <a:xfrm>
            <a:off x="4907525" y="1536101"/>
            <a:ext cx="6098458" cy="4461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Обеспечить раннее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выявление обучающихся с факторами риска совершения противоправных действий (скулшутинг, мародерство, индивидуальные / групповые правонарушения /преступления), имеющих трудности в социализации, в общении со сверстниками (травля (буллинг)), обратив особое внимание на обучающихся, имеющих статус изолированных в классе (группе), конфликтные взаимоотношения с родителями, самовольный уход, жестокое обращение с детьми, дорожно-транспортные происшествия с участием несовершеннолетних, отравления неясной этимологии, неосторожное отношение с горючими веществами и оружием, смерть в результате несчастного случая, нарушения половой неприкосновенности.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Оказать своевременную психолого-педагогическую поддержку и социально-психологическую помощь обучающимся «группы риска».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5495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42D7B-5459-0EE7-EE9C-97BFB6B97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88">
            <a:extLst>
              <a:ext uri="{FF2B5EF4-FFF2-40B4-BE49-F238E27FC236}">
                <a16:creationId xmlns:a16="http://schemas.microsoft.com/office/drawing/2014/main" id="{2D4CFC3E-716D-6460-199D-E0E0328C6F90}"/>
              </a:ext>
            </a:extLst>
          </p:cNvPr>
          <p:cNvSpPr/>
          <p:nvPr/>
        </p:nvSpPr>
        <p:spPr>
          <a:xfrm>
            <a:off x="363577" y="244793"/>
            <a:ext cx="10103760" cy="67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</a:tabLst>
            </a:pP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769BB2-414B-3A44-5885-87DDD02051AA}"/>
              </a:ext>
            </a:extLst>
          </p:cNvPr>
          <p:cNvSpPr txBox="1"/>
          <p:nvPr/>
        </p:nvSpPr>
        <p:spPr>
          <a:xfrm>
            <a:off x="3046771" y="1181712"/>
            <a:ext cx="6098458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 со всеми участниками образовательного процесса (первичная профилактика)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69C360-914F-EB06-AFD8-F2410BFD0F68}"/>
              </a:ext>
            </a:extLst>
          </p:cNvPr>
          <p:cNvSpPr txBox="1"/>
          <p:nvPr/>
        </p:nvSpPr>
        <p:spPr>
          <a:xfrm>
            <a:off x="361119" y="2110471"/>
            <a:ext cx="87841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Специалисты ГБУ «Центр диагностики и консультирования»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Краснодарского края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организуют и проводят методические и консультативные мероприятия, курсы повышения квалификации с целью повышения уровня компетентности педагогов, педагогов-психологов, а также муниципальных мобильных педагогов-психологов в сфере оказания</a:t>
            </a:r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консультативной, экстренной психологической и допсихологической помощи обучающимся и их родителям (законным представителям).</a:t>
            </a:r>
            <a:endParaRPr lang="ru-RU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26222-44EB-D32A-5149-AEECDC21265F}"/>
              </a:ext>
            </a:extLst>
          </p:cNvPr>
          <p:cNvSpPr txBox="1"/>
          <p:nvPr/>
        </p:nvSpPr>
        <p:spPr>
          <a:xfrm>
            <a:off x="3179507" y="4049462"/>
            <a:ext cx="6098458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Раннее выявление обучающихся с факторами высокого риска 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безнадзорности и правонарушений</a:t>
            </a:r>
            <a:endParaRPr lang="ru-RU" sz="2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61B865-DD48-391D-3656-6F36C0B81C73}"/>
              </a:ext>
            </a:extLst>
          </p:cNvPr>
          <p:cNvSpPr txBox="1"/>
          <p:nvPr/>
        </p:nvSpPr>
        <p:spPr>
          <a:xfrm>
            <a:off x="3046771" y="4711182"/>
            <a:ext cx="8784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Специалисты ГБУ «Центр диагностики и консультирования» КК 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проводят индивидуальные консультации, тренинговые занятия с обучающимися, информационно-просветительские мероприятия с родителями (законными представителями), педагогами.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6894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928B3-FB70-91B2-5851-772AC8B36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88">
            <a:extLst>
              <a:ext uri="{FF2B5EF4-FFF2-40B4-BE49-F238E27FC236}">
                <a16:creationId xmlns:a16="http://schemas.microsoft.com/office/drawing/2014/main" id="{A2053037-97F0-69D1-D0FB-F60ABEEF7ECD}"/>
              </a:ext>
            </a:extLst>
          </p:cNvPr>
          <p:cNvSpPr/>
          <p:nvPr/>
        </p:nvSpPr>
        <p:spPr>
          <a:xfrm>
            <a:off x="363577" y="244793"/>
            <a:ext cx="10103760" cy="67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</a:tabLst>
            </a:pP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FFE8A9-3265-C792-7D64-80DD0D95E516}"/>
              </a:ext>
            </a:extLst>
          </p:cNvPr>
          <p:cNvSpPr txBox="1"/>
          <p:nvPr/>
        </p:nvSpPr>
        <p:spPr>
          <a:xfrm>
            <a:off x="1843548" y="1181712"/>
            <a:ext cx="933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индивидуальной профилактической работы </a:t>
            </a:r>
          </a:p>
          <a:p>
            <a:pPr algn="ctr"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обучающимися оказавшимся в зоне потенциального риска </a:t>
            </a:r>
          </a:p>
          <a:p>
            <a:pPr algn="ctr"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(вторичная профилактика)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1A4286-E849-1411-59A9-814684636397}"/>
              </a:ext>
            </a:extLst>
          </p:cNvPr>
          <p:cNvSpPr txBox="1"/>
          <p:nvPr/>
        </p:nvSpPr>
        <p:spPr>
          <a:xfrm>
            <a:off x="701778" y="2259099"/>
            <a:ext cx="111291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пециалисты ГБУ «Центр диагностики и консультирования» КК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сопровождают процесс оказания адресной психолого-педагогической помощи обучающимся, нуждающимся в повышенном психолого-педагогическом внимании; оказывают психолого-педагогическую помощь обучающимся, находящимся в зоне потенциального риска; проводят индивидуальные консультации с обучающимися, родителями (законными представителями), педагогами, специалистами образовательных организаций по профилактике суицидального поведения обучающихся.</a:t>
            </a:r>
            <a:endParaRPr lang="ru-RU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89C3E5-CDE4-0D36-5BE7-7F74933DC494}"/>
              </a:ext>
            </a:extLst>
          </p:cNvPr>
          <p:cNvSpPr txBox="1"/>
          <p:nvPr/>
        </p:nvSpPr>
        <p:spPr>
          <a:xfrm>
            <a:off x="2722307" y="3832737"/>
            <a:ext cx="7999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действий специалистов системы образования по факту чрезвычайных происшествий по безнадзорности и правонарушениям (третичная профилактика)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3A42DB-283D-49B8-559C-4C10DA7297E7}"/>
              </a:ext>
            </a:extLst>
          </p:cNvPr>
          <p:cNvSpPr txBox="1"/>
          <p:nvPr/>
        </p:nvSpPr>
        <p:spPr>
          <a:xfrm>
            <a:off x="701778" y="4417512"/>
            <a:ext cx="1112910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Специалисты по профилактической работе ГБУ «Центр диагностики и консультирования» КК оказывают консультативную и методическую помощь ответственному по профилактике муниципального управления образования, ответственному по профилактике в ОО, специалистам психолого-педагогического сопровождения; анализируют работу специалистов психолого-педагогического сопровождения в рамках конкретного чрезвычайного происшествия и дают рекомендации по организации эффективного сопровождения обучающегося; заполняют журнал учета обучающихся, проявляющих аутодеструктивное поведение.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062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7B4A7-DCF1-7153-59BA-F10B56C3F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D555BE2-9D39-231B-75B3-B60D821B9113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473D8B-9B69-49DB-78AE-BBEB14DA1B1C}"/>
              </a:ext>
            </a:extLst>
          </p:cNvPr>
          <p:cNvSpPr txBox="1"/>
          <p:nvPr/>
        </p:nvSpPr>
        <p:spPr>
          <a:xfrm>
            <a:off x="674738" y="1536101"/>
            <a:ext cx="1122721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Социально-психологический портрет подростков, находящихся в кризисном состоянии, подготовлен аналитической группой на основе обобщенных данных исследования, проведенного Следственным комитетом Российской Федерации.</a:t>
            </a:r>
          </a:p>
          <a:p>
            <a:pPr algn="just"/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Аналитическая группа сформирована 27 февраля 2024 года подкомиссией по профилактике кризисных состояний среди несовершеннолетних комиссии Государственного Совета Российской Федерации по направлению «Кадры» для выявления факторов, связанных с суицидальным поведением, и факторов смертности подростков от суицидов.</a:t>
            </a:r>
          </a:p>
          <a:p>
            <a:pPr algn="just"/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В состав аналитической группы вошли представители Администрации Президента Российской Федерации, Аппарата Уполномоченного при Президенте Российской Федерации по правам ребенка, ФГБУ «Национальный медицинский центр психиатрии и наркологии имени В.П. Сербского» Минздрава России, Федерального координационного центра по обеспечению психологической службы в системе образования Российской Федерации ФГБОУ ВО МГППУ, ФГБНУ «Институт изучения детства, семьи и воспитания», а также аппарата комиссии Государственного Совета Российской Федерации по направлению «Кадры».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1C7B13-8787-5266-4C3B-7914832E6443}"/>
              </a:ext>
            </a:extLst>
          </p:cNvPr>
          <p:cNvSpPr txBox="1"/>
          <p:nvPr/>
        </p:nvSpPr>
        <p:spPr>
          <a:xfrm>
            <a:off x="674738" y="4521680"/>
            <a:ext cx="1100106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исследовании были использованы материалы уголовных дел по фактам суицидов 389 несовершеннолетних за период с 2021 по 2023 годы в 16 регионах: Республики Бурятия, Крым, Марий Эл; Забайкальский,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Пермский, Хабаровский края; Астраханская, Ивановская, Ленинградская, Магаданская, Новосибирская, Ульяновская области; Еврейская автономная область; города федерального значения Санкт-Петербург, Севастополь.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Аппаратом Уполномоченного при Президенте Российской Федерации по правам ребенка с применением качественных и количественных методов обезличенные данные, представленные Следственным комитетом Российской Федерации, были обобщены. В результате сформирован социально-психологический портрет  несовершеннолетнего, находящегося в кризисном состоянии.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3E10AA-F012-A263-E3D0-51B0B40FA6F5}"/>
              </a:ext>
            </a:extLst>
          </p:cNvPr>
          <p:cNvSpPr txBox="1"/>
          <p:nvPr/>
        </p:nvSpPr>
        <p:spPr>
          <a:xfrm>
            <a:off x="1651818" y="351161"/>
            <a:ext cx="81853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Социально-психологический портрет подростков, находящихся в кризисном состоянии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95761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61E8048-B489-80DE-C244-5801DAD58B1B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78E866C-13B5-3440-6794-7B6B0F4F025D}"/>
              </a:ext>
            </a:extLst>
          </p:cNvPr>
          <p:cNvSpPr txBox="1">
            <a:spLocks/>
          </p:cNvSpPr>
          <p:nvPr/>
        </p:nvSpPr>
        <p:spPr>
          <a:xfrm>
            <a:off x="1194334" y="365126"/>
            <a:ext cx="9011550" cy="67868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kern="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Количество суицидов по полу и возрасту несовершеннолетних </a:t>
            </a:r>
            <a:br>
              <a:rPr lang="ru-RU" sz="2400" b="1" kern="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(всего – 389)</a:t>
            </a:r>
            <a:br>
              <a:rPr lang="ru-RU" sz="2400" b="1" kern="0" dirty="0">
                <a:solidFill>
                  <a:srgbClr val="2865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ru-RU" sz="2400" b="1" kern="0" dirty="0">
              <a:solidFill>
                <a:srgbClr val="28659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C55AA6A9-0CA5-E8FD-7A9E-FD40F5C0E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857111"/>
              </p:ext>
            </p:extLst>
          </p:nvPr>
        </p:nvGraphicFramePr>
        <p:xfrm>
          <a:off x="1855019" y="119627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5870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0C16E-67B0-0F25-F9B9-68BABE10A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E0A1E91-F29E-66C2-0B2A-6B3583994181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CA61CB9-4DE3-7EEC-939B-5F7A248F6371}"/>
              </a:ext>
            </a:extLst>
          </p:cNvPr>
          <p:cNvSpPr txBox="1">
            <a:spLocks/>
          </p:cNvSpPr>
          <p:nvPr/>
        </p:nvSpPr>
        <p:spPr>
          <a:xfrm>
            <a:off x="1194334" y="365126"/>
            <a:ext cx="9011550" cy="67868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Стрессы и неблагополучие за последний год</a:t>
            </a:r>
            <a:b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(мотивация суицидального поведения)</a:t>
            </a:r>
            <a:b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400" b="1" kern="0" dirty="0">
              <a:solidFill>
                <a:srgbClr val="28659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4DAB8EE7-91AA-9EBF-3A18-5C5C214FB9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0993175"/>
              </p:ext>
            </p:extLst>
          </p:nvPr>
        </p:nvGraphicFramePr>
        <p:xfrm>
          <a:off x="1934678" y="1340730"/>
          <a:ext cx="8225322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9859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A0006-68B8-0744-1956-D7D259E90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94C3AEB-14C6-B691-C3A0-164C7C1E4DB3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883D985-801A-64DC-8BE6-EBC644326A99}"/>
              </a:ext>
            </a:extLst>
          </p:cNvPr>
          <p:cNvSpPr txBox="1">
            <a:spLocks/>
          </p:cNvSpPr>
          <p:nvPr/>
        </p:nvSpPr>
        <p:spPr>
          <a:xfrm>
            <a:off x="1194334" y="365126"/>
            <a:ext cx="9011550" cy="67868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Межличностные отношения в ОО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726C5F-C15C-0614-34F0-F130AC544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983" y="1400956"/>
            <a:ext cx="5942054" cy="342937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C9B003-F200-8C8B-B92E-BF662262A9AB}"/>
              </a:ext>
            </a:extLst>
          </p:cNvPr>
          <p:cNvSpPr/>
          <p:nvPr/>
        </p:nvSpPr>
        <p:spPr>
          <a:xfrm>
            <a:off x="3044943" y="5211714"/>
            <a:ext cx="208037" cy="208037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45646D-06C0-D3C7-55D6-6956301939B6}"/>
              </a:ext>
            </a:extLst>
          </p:cNvPr>
          <p:cNvSpPr/>
          <p:nvPr/>
        </p:nvSpPr>
        <p:spPr>
          <a:xfrm>
            <a:off x="3044943" y="5622286"/>
            <a:ext cx="208037" cy="208037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D55961-46F3-561A-414B-76C60F83EBA6}"/>
              </a:ext>
            </a:extLst>
          </p:cNvPr>
          <p:cNvSpPr/>
          <p:nvPr/>
        </p:nvSpPr>
        <p:spPr>
          <a:xfrm>
            <a:off x="3046449" y="6027357"/>
            <a:ext cx="208037" cy="208037"/>
          </a:xfrm>
          <a:prstGeom prst="rect">
            <a:avLst/>
          </a:prstGeom>
          <a:solidFill>
            <a:srgbClr val="5B9BD5">
              <a:lumMod val="50000"/>
            </a:srgbClr>
          </a:solidFill>
          <a:ln w="12700">
            <a:solidFill>
              <a:srgbClr val="5B9BD5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F736F09-59E0-1AC9-6326-699A5DEA4C10}"/>
              </a:ext>
            </a:extLst>
          </p:cNvPr>
          <p:cNvSpPr/>
          <p:nvPr/>
        </p:nvSpPr>
        <p:spPr>
          <a:xfrm>
            <a:off x="7058832" y="5617174"/>
            <a:ext cx="208037" cy="208037"/>
          </a:xfrm>
          <a:prstGeom prst="rect">
            <a:avLst/>
          </a:prstGeom>
          <a:solidFill>
            <a:srgbClr val="E7E6E6">
              <a:lumMod val="75000"/>
            </a:srgbClr>
          </a:solidFill>
          <a:ln w="12700">
            <a:solidFill>
              <a:srgbClr val="E7E6E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C641158-F7C1-789F-6186-0222A4393F12}"/>
              </a:ext>
            </a:extLst>
          </p:cNvPr>
          <p:cNvSpPr/>
          <p:nvPr/>
        </p:nvSpPr>
        <p:spPr>
          <a:xfrm>
            <a:off x="7058832" y="6027357"/>
            <a:ext cx="208037" cy="208037"/>
          </a:xfrm>
          <a:prstGeom prst="rect">
            <a:avLst/>
          </a:prstGeom>
          <a:solidFill>
            <a:srgbClr val="44546A">
              <a:lumMod val="60000"/>
              <a:lumOff val="40000"/>
            </a:srgbClr>
          </a:solidFill>
          <a:ln w="12700">
            <a:solidFill>
              <a:srgbClr val="44546A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D0F319-C3CC-236A-49B0-3C30DEA2258E}"/>
              </a:ext>
            </a:extLst>
          </p:cNvPr>
          <p:cNvSpPr txBox="1"/>
          <p:nvPr/>
        </p:nvSpPr>
        <p:spPr>
          <a:xfrm>
            <a:off x="3395509" y="5126345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замкнут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77F711-4A4D-E313-8B97-976C84E4A347}"/>
              </a:ext>
            </a:extLst>
          </p:cNvPr>
          <p:cNvSpPr txBox="1"/>
          <p:nvPr/>
        </p:nvSpPr>
        <p:spPr>
          <a:xfrm>
            <a:off x="3395509" y="5536527"/>
            <a:ext cx="2250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одинок, стеснителен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646439-5009-93E3-83B2-C2F280CF0244}"/>
              </a:ext>
            </a:extLst>
          </p:cNvPr>
          <p:cNvSpPr txBox="1"/>
          <p:nvPr/>
        </p:nvSpPr>
        <p:spPr>
          <a:xfrm>
            <a:off x="3395509" y="5946709"/>
            <a:ext cx="1809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демонстративен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7A6BC7-DE26-A552-19CA-837EB16C58FE}"/>
              </a:ext>
            </a:extLst>
          </p:cNvPr>
          <p:cNvSpPr txBox="1"/>
          <p:nvPr/>
        </p:nvSpPr>
        <p:spPr>
          <a:xfrm>
            <a:off x="7411787" y="5577377"/>
            <a:ext cx="790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лидер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BAAC6D-87E7-3F51-B01D-0F92B992F407}"/>
              </a:ext>
            </a:extLst>
          </p:cNvPr>
          <p:cNvSpPr txBox="1"/>
          <p:nvPr/>
        </p:nvSpPr>
        <p:spPr>
          <a:xfrm>
            <a:off x="7411787" y="5954631"/>
            <a:ext cx="1349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конфликтен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ABF9459-7BCF-09D9-60F5-F7D612CB844A}"/>
              </a:ext>
            </a:extLst>
          </p:cNvPr>
          <p:cNvSpPr/>
          <p:nvPr/>
        </p:nvSpPr>
        <p:spPr>
          <a:xfrm>
            <a:off x="7058831" y="5206992"/>
            <a:ext cx="208037" cy="208037"/>
          </a:xfrm>
          <a:prstGeom prst="rect">
            <a:avLst/>
          </a:prstGeom>
          <a:solidFill>
            <a:srgbClr val="5AD030"/>
          </a:solidFill>
          <a:ln w="12700">
            <a:solidFill>
              <a:srgbClr val="5AD03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C893014-3FEE-F3F7-BB24-42F86979152C}"/>
              </a:ext>
            </a:extLst>
          </p:cNvPr>
          <p:cNvSpPr/>
          <p:nvPr/>
        </p:nvSpPr>
        <p:spPr>
          <a:xfrm>
            <a:off x="3044943" y="4806643"/>
            <a:ext cx="208037" cy="208037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>
            <a:solidFill>
              <a:srgbClr val="5B9BD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9A7E5C-70B8-A83C-9A52-3AE4B112DFC3}"/>
              </a:ext>
            </a:extLst>
          </p:cNvPr>
          <p:cNvSpPr txBox="1"/>
          <p:nvPr/>
        </p:nvSpPr>
        <p:spPr>
          <a:xfrm>
            <a:off x="3395509" y="4720352"/>
            <a:ext cx="128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общителен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6E2ED6-339D-0D00-905A-72C3CD757635}"/>
              </a:ext>
            </a:extLst>
          </p:cNvPr>
          <p:cNvSpPr txBox="1"/>
          <p:nvPr/>
        </p:nvSpPr>
        <p:spPr>
          <a:xfrm>
            <a:off x="7411787" y="5126344"/>
            <a:ext cx="3404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имел друзей в школе или вне ее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56F1FB39-541B-6CD1-BDFC-4BFAFFCE8BCB}"/>
              </a:ext>
            </a:extLst>
          </p:cNvPr>
          <p:cNvSpPr/>
          <p:nvPr/>
        </p:nvSpPr>
        <p:spPr>
          <a:xfrm>
            <a:off x="7946136" y="2311858"/>
            <a:ext cx="1444752" cy="1444752"/>
          </a:xfrm>
          <a:prstGeom prst="ellipse">
            <a:avLst/>
          </a:prstGeom>
          <a:solidFill>
            <a:srgbClr val="5AD030"/>
          </a:solidFill>
          <a:ln w="12700">
            <a:solidFill>
              <a:srgbClr val="5AD03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58,9%</a:t>
            </a:r>
          </a:p>
        </p:txBody>
      </p:sp>
    </p:spTree>
    <p:extLst>
      <p:ext uri="{BB962C8B-B14F-4D97-AF65-F5344CB8AC3E}">
        <p14:creationId xmlns:p14="http://schemas.microsoft.com/office/powerpoint/2010/main" val="200085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3AE65-3AEC-129F-FBCB-CAF71F5E8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E33ADE7-F100-8A88-2B1D-7411E2DF324B}"/>
              </a:ext>
            </a:extLst>
          </p:cNvPr>
          <p:cNvSpPr txBox="1">
            <a:spLocks/>
          </p:cNvSpPr>
          <p:nvPr/>
        </p:nvSpPr>
        <p:spPr>
          <a:xfrm>
            <a:off x="1139600" y="212662"/>
            <a:ext cx="991280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2800" b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305C983-5EBE-1C41-EAFB-8F1CBC5CD26D}"/>
              </a:ext>
            </a:extLst>
          </p:cNvPr>
          <p:cNvSpPr txBox="1">
            <a:spLocks/>
          </p:cNvSpPr>
          <p:nvPr/>
        </p:nvSpPr>
        <p:spPr>
          <a:xfrm>
            <a:off x="1194334" y="365126"/>
            <a:ext cx="9011550" cy="67868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2865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Основное увлечение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896899F2-8A21-0C2B-C966-C4ACE376FE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033064"/>
              </p:ext>
            </p:extLst>
          </p:nvPr>
        </p:nvGraphicFramePr>
        <p:xfrm>
          <a:off x="2549090" y="1524400"/>
          <a:ext cx="7093819" cy="4481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937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</a:gradFill>
      <a:gradFill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</a:gradFill>
    </a:fillStyleLst>
    <a:lnStyleLst>
      <a:ln w="6350">
        <a:solidFill>
          <a:schemeClr val="phClr"/>
        </a:solidFill>
        <a:prstDash val="solid"/>
      </a:ln>
      <a:ln w="12700">
        <a:solidFill>
          <a:schemeClr val="phClr"/>
        </a:solidFill>
        <a:prstDash val="solid"/>
      </a:ln>
      <a:ln w="19050">
        <a:solidFill>
          <a:schemeClr val="phClr"/>
        </a:solidFill>
        <a:prstDash val="solid"/>
      </a:ln>
    </a:lnStyleLst>
    <a:effectStyleLst>
      <a:effectStyle>
        <a:effectLst>
          <a:outerShdw>
            <a:srgbClr val="000000">
              <a:alpha val="38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</a:gradFill>
      <a:gradFill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</a:gradFill>
    </a:fillStyleLst>
    <a:lnStyleLst>
      <a:ln w="6350">
        <a:solidFill>
          <a:schemeClr val="phClr"/>
        </a:solidFill>
        <a:prstDash val="solid"/>
      </a:ln>
      <a:ln w="12700">
        <a:solidFill>
          <a:schemeClr val="phClr"/>
        </a:solidFill>
        <a:prstDash val="solid"/>
      </a:ln>
      <a:ln w="19050">
        <a:solidFill>
          <a:schemeClr val="phClr"/>
        </a:solidFill>
        <a:prstDash val="solid"/>
      </a:ln>
    </a:lnStyleLst>
    <a:effectStyleLst>
      <a:effectStyle>
        <a:effectLst>
          <a:outerShdw>
            <a:srgbClr val="000000">
              <a:alpha val="38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</a:gradFill>
      <a:gradFill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</a:gradFill>
    </a:fillStyleLst>
    <a:lnStyleLst>
      <a:ln w="6350">
        <a:solidFill>
          <a:schemeClr val="phClr"/>
        </a:solidFill>
        <a:prstDash val="solid"/>
      </a:ln>
      <a:ln w="12700">
        <a:solidFill>
          <a:schemeClr val="phClr"/>
        </a:solidFill>
        <a:prstDash val="solid"/>
      </a:ln>
      <a:ln w="19050">
        <a:solidFill>
          <a:schemeClr val="phClr"/>
        </a:solidFill>
        <a:prstDash val="solid"/>
      </a:ln>
    </a:lnStyleLst>
    <a:effectStyleLst>
      <a:effectStyle>
        <a:effectLst>
          <a:outerShdw>
            <a:srgbClr val="000000">
              <a:alpha val="38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</a:gradFill>
      <a:gradFill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</a:gradFill>
    </a:fillStyleLst>
    <a:lnStyleLst>
      <a:ln w="6350">
        <a:solidFill>
          <a:schemeClr val="phClr"/>
        </a:solidFill>
        <a:prstDash val="solid"/>
      </a:ln>
      <a:ln w="12700">
        <a:solidFill>
          <a:schemeClr val="phClr"/>
        </a:solidFill>
        <a:prstDash val="solid"/>
      </a:ln>
      <a:ln w="19050">
        <a:solidFill>
          <a:schemeClr val="phClr"/>
        </a:solidFill>
        <a:prstDash val="solid"/>
      </a:ln>
    </a:lnStyleLst>
    <a:effectStyleLst>
      <a:effectStyle>
        <a:effectLst>
          <a:outerShdw>
            <a:srgbClr val="000000">
              <a:alpha val="38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370</TotalTime>
  <Words>1147</Words>
  <Application>Microsoft Office PowerPoint</Application>
  <PresentationFormat>Широкоэкранный</PresentationFormat>
  <Paragraphs>79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9" baseType="lpstr">
      <vt:lpstr>Arial</vt:lpstr>
      <vt:lpstr>Calibri</vt:lpstr>
      <vt:lpstr>Symbol</vt:lpstr>
      <vt:lpstr>Tahoma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Взаимодействие специалистов  ППМС Центра и организаций СПО  по психолого-педагогическому сопровождению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</dc:creator>
  <dc:description/>
  <cp:lastModifiedBy>тятьяна брагина</cp:lastModifiedBy>
  <cp:revision>25</cp:revision>
  <dcterms:created xsi:type="dcterms:W3CDTF">2025-11-27T08:06:52Z</dcterms:created>
  <dcterms:modified xsi:type="dcterms:W3CDTF">2026-02-13T08:06:18Z</dcterms:modified>
  <dc:language>ru-RU</dc:language>
</cp:coreProperties>
</file>